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93" r:id="rId6"/>
    <p:sldId id="262" r:id="rId7"/>
    <p:sldId id="263" r:id="rId8"/>
    <p:sldId id="264" r:id="rId9"/>
    <p:sldId id="298" r:id="rId10"/>
    <p:sldId id="299" r:id="rId11"/>
    <p:sldId id="301" r:id="rId12"/>
    <p:sldId id="285" r:id="rId13"/>
    <p:sldId id="286" r:id="rId14"/>
  </p:sldIdLst>
  <p:sldSz cx="9144000" cy="6858000" type="screen4x3"/>
  <p:notesSz cx="7315200" cy="9601200"/>
  <p:defaultTextStyle>
    <a:lvl1pPr defTabSz="457200">
      <a:defRPr>
        <a:latin typeface="Calibri"/>
        <a:ea typeface="Calibri"/>
        <a:cs typeface="Calibri"/>
        <a:sym typeface="Calibri"/>
      </a:defRPr>
    </a:lvl1pPr>
    <a:lvl2pPr indent="457200" defTabSz="457200">
      <a:defRPr>
        <a:latin typeface="Calibri"/>
        <a:ea typeface="Calibri"/>
        <a:cs typeface="Calibri"/>
        <a:sym typeface="Calibri"/>
      </a:defRPr>
    </a:lvl2pPr>
    <a:lvl3pPr indent="914400" defTabSz="457200">
      <a:defRPr>
        <a:latin typeface="Calibri"/>
        <a:ea typeface="Calibri"/>
        <a:cs typeface="Calibri"/>
        <a:sym typeface="Calibri"/>
      </a:defRPr>
    </a:lvl3pPr>
    <a:lvl4pPr indent="1371600" defTabSz="457200">
      <a:defRPr>
        <a:latin typeface="Calibri"/>
        <a:ea typeface="Calibri"/>
        <a:cs typeface="Calibri"/>
        <a:sym typeface="Calibri"/>
      </a:defRPr>
    </a:lvl4pPr>
    <a:lvl5pPr indent="1828800" defTabSz="457200">
      <a:defRPr>
        <a:latin typeface="Calibri"/>
        <a:ea typeface="Calibri"/>
        <a:cs typeface="Calibri"/>
        <a:sym typeface="Calibri"/>
      </a:defRPr>
    </a:lvl5pPr>
    <a:lvl6pPr indent="2286000" defTabSz="457200">
      <a:defRPr>
        <a:latin typeface="Calibri"/>
        <a:ea typeface="Calibri"/>
        <a:cs typeface="Calibri"/>
        <a:sym typeface="Calibri"/>
      </a:defRPr>
    </a:lvl6pPr>
    <a:lvl7pPr indent="2743200" defTabSz="457200">
      <a:defRPr>
        <a:latin typeface="Calibri"/>
        <a:ea typeface="Calibri"/>
        <a:cs typeface="Calibri"/>
        <a:sym typeface="Calibri"/>
      </a:defRPr>
    </a:lvl7pPr>
    <a:lvl8pPr indent="3200400" defTabSz="457200">
      <a:defRPr>
        <a:latin typeface="Calibri"/>
        <a:ea typeface="Calibri"/>
        <a:cs typeface="Calibri"/>
        <a:sym typeface="Calibri"/>
      </a:defRPr>
    </a:lvl8pPr>
    <a:lvl9pPr indent="3657600" defTabSz="457200">
      <a:defRPr>
        <a:latin typeface="Calibri"/>
        <a:ea typeface="Calibri"/>
        <a:cs typeface="Calibri"/>
        <a:sym typeface="Calibri"/>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F2FB"/>
          </a:solidFill>
        </a:fill>
      </a:tcStyle>
    </a:wholeTbl>
    <a:band2H>
      <a:tcTxStyle/>
      <a:tcStyle>
        <a:tcBdr/>
        <a:fill>
          <a:solidFill>
            <a:srgbClr val="F0F9FD"/>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4DEF4"/>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4DEF4"/>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4DEF4"/>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EF8FD"/>
          </a:solidFill>
        </a:fill>
      </a:tcStyle>
    </a:wholeTbl>
    <a:band2H>
      <a:tcTxStyle/>
      <a:tcStyle>
        <a:tcBdr/>
        <a:fill>
          <a:solidFill>
            <a:srgbClr val="F7FCFE"/>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EEF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EEF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EEF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E0DF"/>
          </a:solidFill>
        </a:fill>
      </a:tcStyle>
    </a:wholeTbl>
    <a:band2H>
      <a:tcTxStyle/>
      <a:tcStyle>
        <a:tcBdr/>
        <a:fill>
          <a:solidFill>
            <a:srgbClr val="EAF0E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A39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A39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2A39F"/>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4DEF4"/>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A4DEF4"/>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6" autoAdjust="0"/>
    <p:restoredTop sz="64456" autoAdjust="0"/>
  </p:normalViewPr>
  <p:slideViewPr>
    <p:cSldViewPr>
      <p:cViewPr varScale="1">
        <p:scale>
          <a:sx n="69" d="100"/>
          <a:sy n="69" d="100"/>
        </p:scale>
        <p:origin x="1026" y="48"/>
      </p:cViewPr>
      <p:guideLst>
        <p:guide orient="horz" pos="2160"/>
        <p:guide pos="2880"/>
      </p:guideLst>
    </p:cSldViewPr>
  </p:slideViewPr>
  <p:outlineViewPr>
    <p:cViewPr>
      <p:scale>
        <a:sx n="33" d="100"/>
        <a:sy n="33" d="100"/>
      </p:scale>
      <p:origin x="0" y="-1190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 name="Shape 61"/>
          <p:cNvSpPr>
            <a:spLocks noGrp="1" noRot="1" noChangeAspect="1"/>
          </p:cNvSpPr>
          <p:nvPr>
            <p:ph type="sldImg"/>
          </p:nvPr>
        </p:nvSpPr>
        <p:spPr>
          <a:xfrm>
            <a:off x="1257300" y="719138"/>
            <a:ext cx="4800600" cy="3600450"/>
          </a:xfrm>
          <a:prstGeom prst="rect">
            <a:avLst/>
          </a:prstGeom>
        </p:spPr>
        <p:txBody>
          <a:bodyPr lIns="96653" tIns="48327" rIns="96653" bIns="48327"/>
          <a:lstStyle/>
          <a:p>
            <a:pPr lvl="0"/>
            <a:endParaRPr dirty="0"/>
          </a:p>
        </p:txBody>
      </p:sp>
      <p:sp>
        <p:nvSpPr>
          <p:cNvPr id="62" name="Shape 62"/>
          <p:cNvSpPr>
            <a:spLocks noGrp="1"/>
          </p:cNvSpPr>
          <p:nvPr>
            <p:ph type="body" sz="quarter" idx="1"/>
          </p:nvPr>
        </p:nvSpPr>
        <p:spPr>
          <a:xfrm>
            <a:off x="975360" y="4560570"/>
            <a:ext cx="5364480" cy="4320540"/>
          </a:xfrm>
          <a:prstGeom prst="rect">
            <a:avLst/>
          </a:prstGeom>
        </p:spPr>
        <p:txBody>
          <a:bodyPr lIns="96653" tIns="48327" rIns="96653" bIns="48327"/>
          <a:lstStyle/>
          <a:p>
            <a:pPr lvl="0"/>
            <a:endParaRPr/>
          </a:p>
        </p:txBody>
      </p:sp>
    </p:spTree>
    <p:extLst>
      <p:ext uri="{BB962C8B-B14F-4D97-AF65-F5344CB8AC3E}">
        <p14:creationId xmlns:p14="http://schemas.microsoft.com/office/powerpoint/2010/main" val="1646553838"/>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purpose of this briefing is to provide information on the UNSMS Electronic Travel Advisory tool, which consists of a mobile APP for all UN System personnel  and a desk-top component for UNSMS security professionals. </a:t>
            </a:r>
          </a:p>
          <a:p>
            <a:pPr marL="0" marR="0" lvl="0" indent="0" defTabSz="457200" eaLnBrk="1" fontAlgn="auto" latinLnBrk="0" hangingPunct="1">
              <a:lnSpc>
                <a:spcPct val="117999"/>
              </a:lnSpc>
              <a:spcBef>
                <a:spcPts val="0"/>
              </a:spcBef>
              <a:spcAft>
                <a:spcPts val="0"/>
              </a:spcAft>
              <a:buClrTx/>
              <a:buSzTx/>
              <a:buFontTx/>
              <a:buNone/>
              <a:tabLst/>
              <a:defRPr/>
            </a:pPr>
            <a:r>
              <a:rPr lang="en-US" sz="1500" dirty="0"/>
              <a:t>The following slides describe the features of the eTA mobile APP that every UN System staff is invited to download.</a:t>
            </a:r>
          </a:p>
          <a:p>
            <a:endParaRPr lang="en-US" sz="1500" dirty="0"/>
          </a:p>
          <a:p>
            <a:endParaRPr lang="en-US" sz="1500" dirty="0"/>
          </a:p>
        </p:txBody>
      </p:sp>
    </p:spTree>
    <p:extLst>
      <p:ext uri="{BB962C8B-B14F-4D97-AF65-F5344CB8AC3E}">
        <p14:creationId xmlns:p14="http://schemas.microsoft.com/office/powerpoint/2010/main" val="2374117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5248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 you can read some of the features of the APP. </a:t>
            </a:r>
          </a:p>
          <a:p>
            <a:r>
              <a:rPr lang="en-US" sz="1200" dirty="0"/>
              <a:t>The APP, for all personnel, provides information about </a:t>
            </a:r>
          </a:p>
          <a:p>
            <a:pPr marL="362448" indent="-362448">
              <a:buFont typeface="Arial" panose="020B0604020202020204" pitchFamily="34" charset="0"/>
              <a:buChar char="•"/>
            </a:pPr>
            <a:r>
              <a:rPr lang="en-US" sz="1200" dirty="0"/>
              <a:t>Your location and security clearances</a:t>
            </a:r>
          </a:p>
          <a:p>
            <a:pPr marL="362448" indent="-362448">
              <a:buFont typeface="Arial" panose="020B0604020202020204" pitchFamily="34" charset="0"/>
              <a:buChar char="•"/>
            </a:pPr>
            <a:r>
              <a:rPr lang="en-US" sz="1200" dirty="0"/>
              <a:t>Security advisory information</a:t>
            </a:r>
          </a:p>
          <a:p>
            <a:pPr marL="362448" indent="-362448">
              <a:buFont typeface="Arial" panose="020B0604020202020204" pitchFamily="34" charset="0"/>
              <a:buChar char="•"/>
            </a:pPr>
            <a:r>
              <a:rPr lang="en-US" sz="1200" dirty="0"/>
              <a:t>UN premises</a:t>
            </a:r>
          </a:p>
          <a:p>
            <a:pPr marL="362448" indent="-362448">
              <a:buFont typeface="Arial" panose="020B0604020202020204" pitchFamily="34" charset="0"/>
              <a:buChar char="•"/>
            </a:pPr>
            <a:r>
              <a:rPr lang="en-US" sz="1200" dirty="0"/>
              <a:t>Contact information, including emergency contacts, and</a:t>
            </a:r>
          </a:p>
          <a:p>
            <a:pPr marL="362448" indent="-362448">
              <a:buFont typeface="Arial" panose="020B0604020202020204" pitchFamily="34" charset="0"/>
              <a:buChar char="•"/>
            </a:pPr>
            <a:r>
              <a:rPr lang="en-US" sz="1200" dirty="0"/>
              <a:t>Currency exchange rates </a:t>
            </a:r>
          </a:p>
          <a:p>
            <a:r>
              <a:rPr lang="en-US" sz="1200" dirty="0"/>
              <a:t>The APP also allows you to receive security notifications and respond to headcount requests</a:t>
            </a:r>
          </a:p>
          <a:p>
            <a:endParaRPr lang="en-US" sz="1200" dirty="0"/>
          </a:p>
          <a:p>
            <a:r>
              <a:rPr lang="en-US" sz="1200" dirty="0"/>
              <a:t>The features of the desk-top tool allow security professionals to:</a:t>
            </a:r>
          </a:p>
          <a:p>
            <a:pPr marL="362448" indent="-362448">
              <a:buFont typeface="Arial" panose="020B0604020202020204" pitchFamily="34" charset="0"/>
              <a:buChar char="•"/>
            </a:pPr>
            <a:r>
              <a:rPr lang="en-US" sz="1200" dirty="0"/>
              <a:t>Send security notifications</a:t>
            </a:r>
          </a:p>
          <a:p>
            <a:pPr marL="362448" indent="-362448">
              <a:buFont typeface="Arial" panose="020B0604020202020204" pitchFamily="34" charset="0"/>
              <a:buChar char="•"/>
            </a:pPr>
            <a:r>
              <a:rPr lang="en-US" sz="1200" dirty="0"/>
              <a:t>Send headcount requests asking if users are OK</a:t>
            </a:r>
          </a:p>
          <a:p>
            <a:pPr marL="362448" indent="-362448">
              <a:buFont typeface="Arial" panose="020B0604020202020204" pitchFamily="34" charset="0"/>
              <a:buChar char="•"/>
            </a:pPr>
            <a:r>
              <a:rPr lang="en-US" sz="1200" dirty="0"/>
              <a:t>Locate staff in high-risk areas</a:t>
            </a:r>
          </a:p>
          <a:p>
            <a:pPr marL="362448" indent="-362448">
              <a:buFont typeface="Arial" panose="020B0604020202020204" pitchFamily="34" charset="0"/>
              <a:buChar char="•"/>
            </a:pPr>
            <a:endParaRPr lang="en-US" sz="1200" dirty="0"/>
          </a:p>
          <a:p>
            <a:r>
              <a:rPr lang="en-US" sz="1200" dirty="0"/>
              <a:t>Overall, the features included in the APP and desk-top tool improve the communication of vital security information to those who need it – UN System Personnel working worldwide. </a:t>
            </a:r>
          </a:p>
          <a:p>
            <a:pPr marL="362448" indent="-362448">
              <a:buFont typeface="Arial" panose="020B0604020202020204" pitchFamily="34" charset="0"/>
              <a:buChar char="•"/>
            </a:pPr>
            <a:endParaRPr lang="en-US" sz="1200" dirty="0"/>
          </a:p>
          <a:p>
            <a:pPr marL="362448" indent="-362448">
              <a:buFont typeface="Arial" panose="020B0604020202020204" pitchFamily="34" charset="0"/>
              <a:buChar char="•"/>
            </a:pPr>
            <a:endParaRPr lang="en-US" sz="1200" dirty="0"/>
          </a:p>
        </p:txBody>
      </p:sp>
    </p:spTree>
    <p:extLst>
      <p:ext uri="{BB962C8B-B14F-4D97-AF65-F5344CB8AC3E}">
        <p14:creationId xmlns:p14="http://schemas.microsoft.com/office/powerpoint/2010/main" val="3722249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Key, security-related information is at your fingertips. The APP knows where you are and is able to provide this information to you, including:</a:t>
            </a:r>
          </a:p>
          <a:p>
            <a:endParaRPr lang="en-US" sz="1200" dirty="0"/>
          </a:p>
          <a:p>
            <a:r>
              <a:rPr lang="en-US" sz="1200" dirty="0"/>
              <a:t>A location-based advisory – this provides you with the security information you need, in the location you’re currently located. </a:t>
            </a:r>
          </a:p>
          <a:p>
            <a:endParaRPr lang="en-US" sz="1200" dirty="0"/>
          </a:p>
          <a:p>
            <a:r>
              <a:rPr lang="en-US" sz="1200" dirty="0"/>
              <a:t>Your security clearance status – if you’re traveling, this will say if you are doing so with or without clearance. If you’re at home, it will show you are at your own duty station.</a:t>
            </a:r>
          </a:p>
          <a:p>
            <a:endParaRPr lang="en-US" sz="1200" dirty="0"/>
          </a:p>
          <a:p>
            <a:r>
              <a:rPr lang="en-US" sz="1200" dirty="0"/>
              <a:t>Emergency details – you will have access to UNDSS local emergency contact details, and a direct line to the 24/7 UN COMSCEN based in New York.</a:t>
            </a:r>
          </a:p>
          <a:p>
            <a:endParaRPr lang="en-US" sz="1200" dirty="0"/>
          </a:p>
          <a:p>
            <a:r>
              <a:rPr lang="en-US" sz="1200" dirty="0"/>
              <a:t>A map-based interface – to instantly orient yourself and get directions to nearby UN locations.</a:t>
            </a:r>
          </a:p>
        </p:txBody>
      </p:sp>
    </p:spTree>
    <p:extLst>
      <p:ext uri="{BB962C8B-B14F-4D97-AF65-F5344CB8AC3E}">
        <p14:creationId xmlns:p14="http://schemas.microsoft.com/office/powerpoint/2010/main" val="334244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UNSMS security personnel need to reach you – they’ll do it using the APP!</a:t>
            </a:r>
          </a:p>
          <a:p>
            <a:endParaRPr lang="en-US" sz="1200" dirty="0"/>
          </a:p>
          <a:p>
            <a:r>
              <a:rPr lang="en-US" sz="1200" dirty="0"/>
              <a:t>You’ll receive security messages – including information only, warning and alerts as a pop-up notification to your device. </a:t>
            </a:r>
          </a:p>
          <a:p>
            <a:endParaRPr lang="en-US" sz="1200" dirty="0"/>
          </a:p>
          <a:p>
            <a:r>
              <a:rPr lang="en-US" sz="1200" dirty="0"/>
              <a:t>If warranted, security professionals will also provide you with advice on how to stay safe given the reason for the notification. For example, if there is a traffic blockage in your area, as in the example shown, security professionals let you know what you can do to avoid it. </a:t>
            </a:r>
          </a:p>
          <a:p>
            <a:endParaRPr lang="en-US" sz="1200" dirty="0"/>
          </a:p>
          <a:p>
            <a:r>
              <a:rPr lang="en-US" sz="1200" dirty="0"/>
              <a:t>Another added benefit, these notifications are all location-based, so if you enter an area that has an active notification, you’ll receive it just as you enter the area. </a:t>
            </a:r>
          </a:p>
        </p:txBody>
      </p:sp>
    </p:spTree>
    <p:extLst>
      <p:ext uri="{BB962C8B-B14F-4D97-AF65-F5344CB8AC3E}">
        <p14:creationId xmlns:p14="http://schemas.microsoft.com/office/powerpoint/2010/main" val="2211183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dirty="0"/>
              <a:t>The “Request for Status” or “Headcount” feature is a way for security professionals to know if you are OKAY or need assistance during an emergency or crisis situation. Security professionals can send a staff status request to all users in an area – including users who are traveling in the area – and at their own duty station.  This allows your security professionals to know if you need help.  </a:t>
            </a:r>
          </a:p>
          <a:p>
            <a:r>
              <a:rPr lang="en-US" sz="1500" dirty="0"/>
              <a:t>During the pilot, there will no response from UNDSS or any other entity if a user responds “I’m NOT OKAY” to a test message. </a:t>
            </a:r>
          </a:p>
        </p:txBody>
      </p:sp>
    </p:spTree>
    <p:extLst>
      <p:ext uri="{BB962C8B-B14F-4D97-AF65-F5344CB8AC3E}">
        <p14:creationId xmlns:p14="http://schemas.microsoft.com/office/powerpoint/2010/main" val="51539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What do people think about the eTA? They love it!</a:t>
            </a:r>
          </a:p>
          <a:p>
            <a:pPr marL="0" indent="0">
              <a:buFontTx/>
              <a:buNone/>
            </a:pPr>
            <a:r>
              <a:rPr lang="en-US" dirty="0"/>
              <a:t>Respondents to a survey indicated that they see the usefulness of eTA as a tool for their security.  A majority feel safer just having it.  Almost everyone – 98% - will use it in areas with elevated risks. </a:t>
            </a:r>
          </a:p>
        </p:txBody>
      </p:sp>
      <p:sp>
        <p:nvSpPr>
          <p:cNvPr id="4" name="Slide Number Placeholder 3"/>
          <p:cNvSpPr>
            <a:spLocks noGrp="1"/>
          </p:cNvSpPr>
          <p:nvPr>
            <p:ph type="sldNum" sz="quarter" idx="10"/>
          </p:nvPr>
        </p:nvSpPr>
        <p:spPr/>
        <p:txBody>
          <a:bodyPr/>
          <a:lstStyle/>
          <a:p>
            <a:fld id="{9D16491A-3F89-406F-A664-1023506DBADC}" type="slidenum">
              <a:rPr lang="en-US" smtClean="0"/>
              <a:t>6</a:t>
            </a:fld>
            <a:endParaRPr lang="en-US"/>
          </a:p>
        </p:txBody>
      </p:sp>
    </p:spTree>
    <p:extLst>
      <p:ext uri="{BB962C8B-B14F-4D97-AF65-F5344CB8AC3E}">
        <p14:creationId xmlns:p14="http://schemas.microsoft.com/office/powerpoint/2010/main" val="3078248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know what reservations people had about the app. While the reasons for the hesitancy were already known – privacy and cost – in reality, relatively few people are concerned about these issues. </a:t>
            </a:r>
          </a:p>
          <a:p>
            <a:endParaRPr lang="en-US" dirty="0"/>
          </a:p>
          <a:p>
            <a:r>
              <a:rPr lang="en-US" dirty="0"/>
              <a:t>Likeliness to use it as risk increases also indicates that people see it as a security tool and will use it in areas where they feel relatively unsafe, but will reluctant to use it in areas where they feel more secure. The challenge for DSS is to get everyone to use it, everywhere.</a:t>
            </a:r>
          </a:p>
          <a:p>
            <a:endParaRPr lang="en-US" dirty="0"/>
          </a:p>
          <a:p>
            <a:endParaRPr lang="en-US" dirty="0"/>
          </a:p>
        </p:txBody>
      </p:sp>
      <p:sp>
        <p:nvSpPr>
          <p:cNvPr id="4" name="Slide Number Placeholder 3"/>
          <p:cNvSpPr>
            <a:spLocks noGrp="1"/>
          </p:cNvSpPr>
          <p:nvPr>
            <p:ph type="sldNum" sz="quarter" idx="10"/>
          </p:nvPr>
        </p:nvSpPr>
        <p:spPr/>
        <p:txBody>
          <a:bodyPr/>
          <a:lstStyle/>
          <a:p>
            <a:fld id="{9D16491A-3F89-406F-A664-1023506DBADC}" type="slidenum">
              <a:rPr lang="en-US" smtClean="0"/>
              <a:t>7</a:t>
            </a:fld>
            <a:endParaRPr lang="en-US"/>
          </a:p>
        </p:txBody>
      </p:sp>
    </p:spTree>
    <p:extLst>
      <p:ext uri="{BB962C8B-B14F-4D97-AF65-F5344CB8AC3E}">
        <p14:creationId xmlns:p14="http://schemas.microsoft.com/office/powerpoint/2010/main" val="470778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wanted to know what reservations people had about the app. While the reasons for the hesitancy were already known – privacy and cost – in reality, relatively few people are concerned about these issues. </a:t>
            </a:r>
          </a:p>
          <a:p>
            <a:endParaRPr lang="en-US" dirty="0"/>
          </a:p>
          <a:p>
            <a:r>
              <a:rPr lang="en-US" dirty="0"/>
              <a:t>Likeliness to use it as risk increases also indicates that people see it as a security tool and will use it in areas where they feel relatively unsafe, but will reluctant to use it in areas where they feel more secure. The challenge for DSS is to get everyone to use it, everywhere.</a:t>
            </a:r>
          </a:p>
          <a:p>
            <a:endParaRPr lang="en-US" dirty="0"/>
          </a:p>
          <a:p>
            <a:r>
              <a:rPr lang="en-US" dirty="0"/>
              <a:t>UNDSS suppressed the geolocation feature. Now, administrators cannot see nor search for individuals using eTA. The disadvantage is, if something goes wrong, we won’t be able to see where you are, and won’t be able to assist you as quickly. If it’s on, security personnel can immediately see where you are and if you’ve been potentially impacted by an event. </a:t>
            </a:r>
          </a:p>
          <a:p>
            <a:endParaRPr lang="en-US" dirty="0"/>
          </a:p>
          <a:p>
            <a:endParaRPr lang="en-US" dirty="0"/>
          </a:p>
        </p:txBody>
      </p:sp>
      <p:sp>
        <p:nvSpPr>
          <p:cNvPr id="4" name="Slide Number Placeholder 3"/>
          <p:cNvSpPr>
            <a:spLocks noGrp="1"/>
          </p:cNvSpPr>
          <p:nvPr>
            <p:ph type="sldNum" sz="quarter" idx="10"/>
          </p:nvPr>
        </p:nvSpPr>
        <p:spPr/>
        <p:txBody>
          <a:bodyPr/>
          <a:lstStyle/>
          <a:p>
            <a:fld id="{9D16491A-3F89-406F-A664-1023506DBADC}" type="slidenum">
              <a:rPr lang="en-US" smtClean="0"/>
              <a:t>8</a:t>
            </a:fld>
            <a:endParaRPr lang="en-US"/>
          </a:p>
        </p:txBody>
      </p:sp>
    </p:spTree>
    <p:extLst>
      <p:ext uri="{BB962C8B-B14F-4D97-AF65-F5344CB8AC3E}">
        <p14:creationId xmlns:p14="http://schemas.microsoft.com/office/powerpoint/2010/main" val="19916338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…Almost all security professionals surveyed see it as a benefit for security operations.</a:t>
            </a:r>
          </a:p>
          <a:p>
            <a:pPr marL="0" indent="0">
              <a:buFontTx/>
              <a:buNone/>
            </a:pPr>
            <a:endParaRPr lang="en-US" dirty="0"/>
          </a:p>
          <a:p>
            <a:pPr marL="0" indent="0">
              <a:buFontTx/>
              <a:buNone/>
            </a:pPr>
            <a:r>
              <a:rPr lang="en-US" dirty="0"/>
              <a:t>When we received the feedback about the headcount, we fixed it. It’s now a closed loop system that ensures each message from Command Center to App and back is sent and received on both ends. </a:t>
            </a:r>
          </a:p>
          <a:p>
            <a:pPr marL="0" indent="0">
              <a:buFontTx/>
              <a:buNone/>
            </a:pPr>
            <a:endParaRPr lang="en-US" dirty="0"/>
          </a:p>
        </p:txBody>
      </p:sp>
      <p:sp>
        <p:nvSpPr>
          <p:cNvPr id="4" name="Slide Number Placeholder 3"/>
          <p:cNvSpPr>
            <a:spLocks noGrp="1"/>
          </p:cNvSpPr>
          <p:nvPr>
            <p:ph type="sldNum" sz="quarter" idx="10"/>
          </p:nvPr>
        </p:nvSpPr>
        <p:spPr/>
        <p:txBody>
          <a:bodyPr/>
          <a:lstStyle/>
          <a:p>
            <a:fld id="{9D16491A-3F89-406F-A664-1023506DBADC}" type="slidenum">
              <a:rPr lang="en-US" smtClean="0"/>
              <a:t>9</a:t>
            </a:fld>
            <a:endParaRPr lang="en-US"/>
          </a:p>
        </p:txBody>
      </p:sp>
    </p:spTree>
    <p:extLst>
      <p:ext uri="{BB962C8B-B14F-4D97-AF65-F5344CB8AC3E}">
        <p14:creationId xmlns:p14="http://schemas.microsoft.com/office/powerpoint/2010/main" val="99273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8" name="Shape 8"/>
          <p:cNvSpPr/>
          <p:nvPr/>
        </p:nvSpPr>
        <p:spPr>
          <a:xfrm>
            <a:off x="2382" y="6400800"/>
            <a:ext cx="9141619" cy="457200"/>
          </a:xfrm>
          <a:prstGeom prst="rect">
            <a:avLst/>
          </a:prstGeom>
          <a:solidFill>
            <a:srgbClr val="75B5E4"/>
          </a:solidFill>
          <a:ln w="12700">
            <a:miter lim="400000"/>
          </a:ln>
        </p:spPr>
        <p:txBody>
          <a:bodyPr lIns="0" tIns="0" rIns="0" bIns="0"/>
          <a:lstStyle/>
          <a:p>
            <a:pPr lvl="0"/>
            <a:endParaRPr dirty="0"/>
          </a:p>
        </p:txBody>
      </p:sp>
      <p:sp>
        <p:nvSpPr>
          <p:cNvPr id="9" name="Shape 9"/>
          <p:cNvSpPr/>
          <p:nvPr/>
        </p:nvSpPr>
        <p:spPr>
          <a:xfrm>
            <a:off x="12" y="6334316"/>
            <a:ext cx="9141619" cy="64009"/>
          </a:xfrm>
          <a:prstGeom prst="rect">
            <a:avLst/>
          </a:prstGeom>
          <a:solidFill>
            <a:srgbClr val="A4DEF4"/>
          </a:solidFill>
          <a:ln w="12700">
            <a:miter lim="400000"/>
          </a:ln>
        </p:spPr>
        <p:txBody>
          <a:bodyPr lIns="0" tIns="0" rIns="0" bIns="0"/>
          <a:lstStyle/>
          <a:p>
            <a:pPr lvl="0"/>
            <a:endParaRPr dirty="0"/>
          </a:p>
        </p:txBody>
      </p:sp>
      <p:sp>
        <p:nvSpPr>
          <p:cNvPr id="10" name="Shape 10"/>
          <p:cNvSpPr>
            <a:spLocks noGrp="1"/>
          </p:cNvSpPr>
          <p:nvPr>
            <p:ph type="title"/>
          </p:nvPr>
        </p:nvSpPr>
        <p:spPr>
          <a:xfrm>
            <a:off x="822960" y="0"/>
            <a:ext cx="7543801" cy="4325112"/>
          </a:xfrm>
          <a:prstGeom prst="rect">
            <a:avLst/>
          </a:prstGeom>
        </p:spPr>
        <p:txBody>
          <a:bodyPr/>
          <a:lstStyle>
            <a:lvl1pPr>
              <a:defRPr sz="8000">
                <a:solidFill>
                  <a:srgbClr val="262626"/>
                </a:solidFill>
              </a:defRPr>
            </a:lvl1pPr>
          </a:lstStyle>
          <a:p>
            <a:pPr lvl="0">
              <a:defRPr sz="1800" spc="0">
                <a:solidFill>
                  <a:srgbClr val="000000"/>
                </a:solidFill>
              </a:defRPr>
            </a:pPr>
            <a:r>
              <a:rPr sz="8000" spc="-50">
                <a:solidFill>
                  <a:srgbClr val="262626"/>
                </a:solidFill>
              </a:rPr>
              <a:t>Click to edit Master title style</a:t>
            </a:r>
          </a:p>
        </p:txBody>
      </p:sp>
      <p:sp>
        <p:nvSpPr>
          <p:cNvPr id="11" name="Shape 11"/>
          <p:cNvSpPr>
            <a:spLocks noGrp="1"/>
          </p:cNvSpPr>
          <p:nvPr>
            <p:ph type="body" idx="1"/>
          </p:nvPr>
        </p:nvSpPr>
        <p:spPr>
          <a:xfrm>
            <a:off x="825038" y="4455621"/>
            <a:ext cx="7543801" cy="2402379"/>
          </a:xfrm>
          <a:prstGeom prst="rect">
            <a:avLst/>
          </a:prstGeom>
        </p:spPr>
        <p:txBody>
          <a:bodyPr lIns="45719" tIns="45719" rIns="45719" bIns="45719"/>
          <a:lstStyle>
            <a:lvl1pPr marL="0" indent="0">
              <a:buClrTx/>
              <a:buSzTx/>
              <a:buFontTx/>
              <a:buNone/>
              <a:defRPr sz="2400" cap="all" spc="200">
                <a:solidFill>
                  <a:srgbClr val="344068"/>
                </a:solidFill>
              </a:defRPr>
            </a:lvl1pPr>
          </a:lstStyle>
          <a:p>
            <a:pPr lvl="0">
              <a:defRPr sz="1800" cap="none" spc="0">
                <a:solidFill>
                  <a:srgbClr val="000000"/>
                </a:solidFill>
              </a:defRPr>
            </a:pPr>
            <a:r>
              <a:rPr sz="2400" cap="all" spc="200">
                <a:solidFill>
                  <a:srgbClr val="344068"/>
                </a:solidFill>
              </a:rPr>
              <a:t>Click to edit Master subtitle style</a:t>
            </a:r>
          </a:p>
        </p:txBody>
      </p:sp>
      <p:sp>
        <p:nvSpPr>
          <p:cNvPr id="12" name="Shape 12"/>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4" name="Shape 14"/>
          <p:cNvSpPr>
            <a:spLocks noGrp="1"/>
          </p:cNvSpPr>
          <p:nvPr>
            <p:ph type="title"/>
          </p:nvPr>
        </p:nvSpPr>
        <p:spPr>
          <a:prstGeom prst="rect">
            <a:avLst/>
          </a:prstGeom>
        </p:spPr>
        <p:txBody>
          <a:bodyPr/>
          <a:lstStyle/>
          <a:p>
            <a:pPr lvl="0">
              <a:defRPr sz="1800" spc="0">
                <a:solidFill>
                  <a:srgbClr val="000000"/>
                </a:solidFill>
              </a:defRPr>
            </a:pPr>
            <a:r>
              <a:rPr sz="4800" spc="-50">
                <a:solidFill>
                  <a:srgbClr val="404040"/>
                </a:solidFill>
              </a:rPr>
              <a:t>Click to edit Master title style</a:t>
            </a:r>
          </a:p>
        </p:txBody>
      </p:sp>
      <p:sp>
        <p:nvSpPr>
          <p:cNvPr id="15" name="Shape 15"/>
          <p:cNvSpPr>
            <a:spLocks noGrp="1"/>
          </p:cNvSpPr>
          <p:nvPr>
            <p:ph type="body" idx="1"/>
          </p:nvPr>
        </p:nvSpPr>
        <p:spPr>
          <a:prstGeom prst="rect">
            <a:avLst/>
          </a:prstGeom>
        </p:spPr>
        <p:txBody>
          <a:bodyPr/>
          <a:lstStyle/>
          <a:p>
            <a:pPr lvl="0">
              <a:defRPr sz="1800">
                <a:solidFill>
                  <a:srgbClr val="000000"/>
                </a:solidFill>
              </a:defRPr>
            </a:pPr>
            <a:r>
              <a:rPr sz="2000">
                <a:solidFill>
                  <a:srgbClr val="404040"/>
                </a:solidFill>
              </a:rPr>
              <a:t>Edit Master text styles</a:t>
            </a:r>
          </a:p>
          <a:p>
            <a:pPr lvl="1">
              <a:defRPr sz="1800">
                <a:solidFill>
                  <a:srgbClr val="000000"/>
                </a:solidFill>
              </a:defRPr>
            </a:pPr>
            <a:r>
              <a:rPr sz="2000">
                <a:solidFill>
                  <a:srgbClr val="404040"/>
                </a:solidFill>
              </a:rPr>
              <a:t>Second level</a:t>
            </a:r>
          </a:p>
          <a:p>
            <a:pPr lvl="2">
              <a:defRPr sz="1800">
                <a:solidFill>
                  <a:srgbClr val="000000"/>
                </a:solidFill>
              </a:defRPr>
            </a:pPr>
            <a:r>
              <a:rPr sz="2000">
                <a:solidFill>
                  <a:srgbClr val="404040"/>
                </a:solidFill>
              </a:rPr>
              <a:t>Third level</a:t>
            </a:r>
          </a:p>
          <a:p>
            <a:pPr lvl="3">
              <a:defRPr sz="1800">
                <a:solidFill>
                  <a:srgbClr val="000000"/>
                </a:solidFill>
              </a:defRPr>
            </a:pPr>
            <a:r>
              <a:rPr sz="2000">
                <a:solidFill>
                  <a:srgbClr val="404040"/>
                </a:solidFill>
              </a:rPr>
              <a:t>Fourth level</a:t>
            </a:r>
          </a:p>
          <a:p>
            <a:pPr lvl="4">
              <a:defRPr sz="1800">
                <a:solidFill>
                  <a:srgbClr val="000000"/>
                </a:solidFill>
              </a:defRPr>
            </a:pPr>
            <a:r>
              <a:rPr sz="2000">
                <a:solidFill>
                  <a:srgbClr val="404040"/>
                </a:solidFill>
              </a:rPr>
              <a:t>Fifth level</a:t>
            </a:r>
          </a:p>
        </p:txBody>
      </p:sp>
      <p:sp>
        <p:nvSpPr>
          <p:cNvPr id="16" name="Shape 16"/>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5" name="Shape 25"/>
          <p:cNvSpPr>
            <a:spLocks noGrp="1"/>
          </p:cNvSpPr>
          <p:nvPr>
            <p:ph type="title"/>
          </p:nvPr>
        </p:nvSpPr>
        <p:spPr>
          <a:prstGeom prst="rect">
            <a:avLst/>
          </a:prstGeom>
        </p:spPr>
        <p:txBody>
          <a:bodyPr/>
          <a:lstStyle/>
          <a:p>
            <a:pPr lvl="0">
              <a:defRPr sz="1800" spc="0">
                <a:solidFill>
                  <a:srgbClr val="000000"/>
                </a:solidFill>
              </a:defRPr>
            </a:pPr>
            <a:r>
              <a:rPr sz="4800" spc="-50">
                <a:solidFill>
                  <a:srgbClr val="404040"/>
                </a:solidFill>
              </a:rPr>
              <a:t>Click to edit Master title style</a:t>
            </a:r>
          </a:p>
        </p:txBody>
      </p:sp>
      <p:sp>
        <p:nvSpPr>
          <p:cNvPr id="26" name="Shape 26"/>
          <p:cNvSpPr>
            <a:spLocks noGrp="1"/>
          </p:cNvSpPr>
          <p:nvPr>
            <p:ph type="body" idx="1"/>
          </p:nvPr>
        </p:nvSpPr>
        <p:spPr>
          <a:xfrm>
            <a:off x="822960" y="1845735"/>
            <a:ext cx="3703321" cy="5012265"/>
          </a:xfrm>
          <a:prstGeom prst="rect">
            <a:avLst/>
          </a:prstGeom>
        </p:spPr>
        <p:txBody>
          <a:bodyPr/>
          <a:lstStyle/>
          <a:p>
            <a:pPr lvl="0">
              <a:defRPr sz="1800">
                <a:solidFill>
                  <a:srgbClr val="000000"/>
                </a:solidFill>
              </a:defRPr>
            </a:pPr>
            <a:r>
              <a:rPr sz="2000">
                <a:solidFill>
                  <a:srgbClr val="404040"/>
                </a:solidFill>
              </a:rPr>
              <a:t>Edit Master text styles</a:t>
            </a:r>
          </a:p>
          <a:p>
            <a:pPr lvl="1">
              <a:defRPr sz="1800">
                <a:solidFill>
                  <a:srgbClr val="000000"/>
                </a:solidFill>
              </a:defRPr>
            </a:pPr>
            <a:r>
              <a:rPr sz="2000">
                <a:solidFill>
                  <a:srgbClr val="404040"/>
                </a:solidFill>
              </a:rPr>
              <a:t>Second level</a:t>
            </a:r>
          </a:p>
          <a:p>
            <a:pPr lvl="2">
              <a:defRPr sz="1800">
                <a:solidFill>
                  <a:srgbClr val="000000"/>
                </a:solidFill>
              </a:defRPr>
            </a:pPr>
            <a:r>
              <a:rPr sz="2000">
                <a:solidFill>
                  <a:srgbClr val="404040"/>
                </a:solidFill>
              </a:rPr>
              <a:t>Third level</a:t>
            </a:r>
          </a:p>
          <a:p>
            <a:pPr lvl="3">
              <a:defRPr sz="1800">
                <a:solidFill>
                  <a:srgbClr val="000000"/>
                </a:solidFill>
              </a:defRPr>
            </a:pPr>
            <a:r>
              <a:rPr sz="2000">
                <a:solidFill>
                  <a:srgbClr val="404040"/>
                </a:solidFill>
              </a:rPr>
              <a:t>Fourth level</a:t>
            </a:r>
          </a:p>
          <a:p>
            <a:pPr lvl="4">
              <a:defRPr sz="1800">
                <a:solidFill>
                  <a:srgbClr val="000000"/>
                </a:solidFill>
              </a:defRPr>
            </a:pPr>
            <a:r>
              <a:rPr sz="2000">
                <a:solidFill>
                  <a:srgbClr val="404040"/>
                </a:solidFill>
              </a:rPr>
              <a:t>Fifth level</a:t>
            </a:r>
          </a:p>
        </p:txBody>
      </p:sp>
      <p:sp>
        <p:nvSpPr>
          <p:cNvPr id="27" name="Shape 27"/>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3" name="Shape 33"/>
          <p:cNvSpPr>
            <a:spLocks noGrp="1"/>
          </p:cNvSpPr>
          <p:nvPr>
            <p:ph type="title"/>
          </p:nvPr>
        </p:nvSpPr>
        <p:spPr>
          <a:xfrm>
            <a:off x="822960" y="286603"/>
            <a:ext cx="7543801" cy="1450758"/>
          </a:xfrm>
          <a:prstGeom prst="rect">
            <a:avLst/>
          </a:prstGeom>
        </p:spPr>
        <p:txBody>
          <a:bodyPr/>
          <a:lstStyle/>
          <a:p>
            <a:pPr lvl="0">
              <a:defRPr sz="1800" spc="0">
                <a:solidFill>
                  <a:srgbClr val="000000"/>
                </a:solidFill>
              </a:defRPr>
            </a:pPr>
            <a:r>
              <a:rPr sz="4800" spc="-50">
                <a:solidFill>
                  <a:srgbClr val="404040"/>
                </a:solidFill>
              </a:rPr>
              <a:t>Click to edit Master title style</a:t>
            </a:r>
          </a:p>
        </p:txBody>
      </p:sp>
      <p:sp>
        <p:nvSpPr>
          <p:cNvPr id="34" name="Shape 3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36" name="Shape 36"/>
          <p:cNvSpPr/>
          <p:nvPr/>
        </p:nvSpPr>
        <p:spPr>
          <a:xfrm>
            <a:off x="2382" y="6400800"/>
            <a:ext cx="9141619" cy="457200"/>
          </a:xfrm>
          <a:prstGeom prst="rect">
            <a:avLst/>
          </a:prstGeom>
          <a:solidFill>
            <a:srgbClr val="75B5E4"/>
          </a:solidFill>
          <a:ln w="12700">
            <a:miter lim="400000"/>
          </a:ln>
        </p:spPr>
        <p:txBody>
          <a:bodyPr lIns="0" tIns="0" rIns="0" bIns="0"/>
          <a:lstStyle/>
          <a:p>
            <a:pPr lvl="0"/>
            <a:endParaRPr dirty="0"/>
          </a:p>
        </p:txBody>
      </p:sp>
      <p:sp>
        <p:nvSpPr>
          <p:cNvPr id="37" name="Shape 37"/>
          <p:cNvSpPr/>
          <p:nvPr/>
        </p:nvSpPr>
        <p:spPr>
          <a:xfrm>
            <a:off x="12" y="6334316"/>
            <a:ext cx="9141619" cy="64009"/>
          </a:xfrm>
          <a:prstGeom prst="rect">
            <a:avLst/>
          </a:prstGeom>
          <a:solidFill>
            <a:srgbClr val="A4DEF4"/>
          </a:solidFill>
          <a:ln w="12700">
            <a:miter lim="400000"/>
          </a:ln>
        </p:spPr>
        <p:txBody>
          <a:bodyPr lIns="0" tIns="0" rIns="0" bIns="0"/>
          <a:lstStyle/>
          <a:p>
            <a:pPr lvl="0"/>
            <a:endParaRPr dirty="0"/>
          </a:p>
        </p:txBody>
      </p:sp>
      <p:sp>
        <p:nvSpPr>
          <p:cNvPr id="38" name="Shape 38"/>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40" name="Shape 40"/>
          <p:cNvSpPr/>
          <p:nvPr/>
        </p:nvSpPr>
        <p:spPr>
          <a:xfrm>
            <a:off x="12" y="0"/>
            <a:ext cx="3038095" cy="6858000"/>
          </a:xfrm>
          <a:prstGeom prst="rect">
            <a:avLst/>
          </a:prstGeom>
          <a:solidFill>
            <a:srgbClr val="75B5E4"/>
          </a:solidFill>
          <a:ln w="12700">
            <a:miter lim="400000"/>
          </a:ln>
        </p:spPr>
        <p:txBody>
          <a:bodyPr lIns="0" tIns="0" rIns="0" bIns="0"/>
          <a:lstStyle/>
          <a:p>
            <a:pPr lvl="0"/>
            <a:endParaRPr dirty="0"/>
          </a:p>
        </p:txBody>
      </p:sp>
      <p:sp>
        <p:nvSpPr>
          <p:cNvPr id="41" name="Shape 41"/>
          <p:cNvSpPr/>
          <p:nvPr/>
        </p:nvSpPr>
        <p:spPr>
          <a:xfrm>
            <a:off x="3030053" y="0"/>
            <a:ext cx="48007" cy="6858000"/>
          </a:xfrm>
          <a:prstGeom prst="rect">
            <a:avLst/>
          </a:prstGeom>
          <a:solidFill>
            <a:srgbClr val="A4DEF4"/>
          </a:solidFill>
          <a:ln w="12700">
            <a:miter lim="400000"/>
          </a:ln>
        </p:spPr>
        <p:txBody>
          <a:bodyPr lIns="0" tIns="0" rIns="0" bIns="0"/>
          <a:lstStyle/>
          <a:p>
            <a:pPr lvl="0"/>
            <a:endParaRPr dirty="0"/>
          </a:p>
        </p:txBody>
      </p:sp>
      <p:sp>
        <p:nvSpPr>
          <p:cNvPr id="42" name="Shape 42"/>
          <p:cNvSpPr>
            <a:spLocks noGrp="1"/>
          </p:cNvSpPr>
          <p:nvPr>
            <p:ph type="title"/>
          </p:nvPr>
        </p:nvSpPr>
        <p:spPr>
          <a:xfrm>
            <a:off x="342900" y="0"/>
            <a:ext cx="2400300" cy="2880360"/>
          </a:xfrm>
          <a:prstGeom prst="rect">
            <a:avLst/>
          </a:prstGeom>
        </p:spPr>
        <p:txBody>
          <a:bodyPr/>
          <a:lstStyle>
            <a:lvl1pPr>
              <a:defRPr sz="3600">
                <a:solidFill>
                  <a:srgbClr val="FFFFFF"/>
                </a:solidFill>
              </a:defRPr>
            </a:lvl1pPr>
          </a:lstStyle>
          <a:p>
            <a:pPr lvl="0">
              <a:defRPr sz="1800" spc="0">
                <a:solidFill>
                  <a:srgbClr val="000000"/>
                </a:solidFill>
              </a:defRPr>
            </a:pPr>
            <a:r>
              <a:rPr sz="3600" spc="-50">
                <a:solidFill>
                  <a:srgbClr val="FFFFFF"/>
                </a:solidFill>
              </a:rPr>
              <a:t>Click to edit Master title style</a:t>
            </a:r>
          </a:p>
        </p:txBody>
      </p:sp>
      <p:sp>
        <p:nvSpPr>
          <p:cNvPr id="43" name="Shape 43"/>
          <p:cNvSpPr>
            <a:spLocks noGrp="1"/>
          </p:cNvSpPr>
          <p:nvPr>
            <p:ph type="body" idx="1"/>
          </p:nvPr>
        </p:nvSpPr>
        <p:spPr>
          <a:xfrm>
            <a:off x="3600450" y="731519"/>
            <a:ext cx="4869180" cy="6126481"/>
          </a:xfrm>
          <a:prstGeom prst="rect">
            <a:avLst/>
          </a:prstGeom>
        </p:spPr>
        <p:txBody>
          <a:bodyPr/>
          <a:lstStyle/>
          <a:p>
            <a:pPr lvl="0">
              <a:defRPr sz="1800">
                <a:solidFill>
                  <a:srgbClr val="000000"/>
                </a:solidFill>
              </a:defRPr>
            </a:pPr>
            <a:r>
              <a:rPr sz="2000">
                <a:solidFill>
                  <a:srgbClr val="404040"/>
                </a:solidFill>
              </a:rPr>
              <a:t>Edit Master text styles</a:t>
            </a:r>
          </a:p>
          <a:p>
            <a:pPr lvl="1">
              <a:defRPr sz="1800">
                <a:solidFill>
                  <a:srgbClr val="000000"/>
                </a:solidFill>
              </a:defRPr>
            </a:pPr>
            <a:r>
              <a:rPr sz="2000">
                <a:solidFill>
                  <a:srgbClr val="404040"/>
                </a:solidFill>
              </a:rPr>
              <a:t>Second level</a:t>
            </a:r>
          </a:p>
          <a:p>
            <a:pPr lvl="2">
              <a:defRPr sz="1800">
                <a:solidFill>
                  <a:srgbClr val="000000"/>
                </a:solidFill>
              </a:defRPr>
            </a:pPr>
            <a:r>
              <a:rPr sz="2000">
                <a:solidFill>
                  <a:srgbClr val="404040"/>
                </a:solidFill>
              </a:rPr>
              <a:t>Third level</a:t>
            </a:r>
          </a:p>
          <a:p>
            <a:pPr lvl="3">
              <a:defRPr sz="1800">
                <a:solidFill>
                  <a:srgbClr val="000000"/>
                </a:solidFill>
              </a:defRPr>
            </a:pPr>
            <a:r>
              <a:rPr sz="2000">
                <a:solidFill>
                  <a:srgbClr val="404040"/>
                </a:solidFill>
              </a:rPr>
              <a:t>Fourth level</a:t>
            </a:r>
          </a:p>
          <a:p>
            <a:pPr lvl="4">
              <a:defRPr sz="1800">
                <a:solidFill>
                  <a:srgbClr val="000000"/>
                </a:solidFill>
              </a:defRPr>
            </a:pPr>
            <a:r>
              <a:rPr sz="2000">
                <a:solidFill>
                  <a:srgbClr val="404040"/>
                </a:solidFill>
              </a:rPr>
              <a:t>Fifth level</a:t>
            </a:r>
          </a:p>
        </p:txBody>
      </p:sp>
      <p:sp>
        <p:nvSpPr>
          <p:cNvPr id="44" name="Shape 44"/>
          <p:cNvSpPr>
            <a:spLocks noGrp="1"/>
          </p:cNvSpPr>
          <p:nvPr>
            <p:ph type="sldNum" sz="quarter" idx="2"/>
          </p:nvPr>
        </p:nvSpPr>
        <p:spPr>
          <a:prstGeom prst="rect">
            <a:avLst/>
          </a:prstGeom>
        </p:spPr>
        <p:txBody>
          <a:bodyPr/>
          <a:lstStyle>
            <a:lvl1pPr>
              <a:defRPr>
                <a:solidFill>
                  <a:srgbClr val="344068"/>
                </a:solidFill>
              </a:defRPr>
            </a:lvl1pPr>
          </a:lstStyle>
          <a:p>
            <a:pPr lvl="0"/>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46" name="Shape 46"/>
          <p:cNvSpPr/>
          <p:nvPr/>
        </p:nvSpPr>
        <p:spPr>
          <a:xfrm>
            <a:off x="0" y="4953000"/>
            <a:ext cx="9141619" cy="1905000"/>
          </a:xfrm>
          <a:prstGeom prst="rect">
            <a:avLst/>
          </a:prstGeom>
          <a:solidFill>
            <a:srgbClr val="75B5E4"/>
          </a:solidFill>
          <a:ln w="12700">
            <a:miter lim="400000"/>
          </a:ln>
        </p:spPr>
        <p:txBody>
          <a:bodyPr lIns="0" tIns="0" rIns="0" bIns="0"/>
          <a:lstStyle/>
          <a:p>
            <a:pPr lvl="0"/>
            <a:endParaRPr dirty="0"/>
          </a:p>
        </p:txBody>
      </p:sp>
      <p:sp>
        <p:nvSpPr>
          <p:cNvPr id="47" name="Shape 47"/>
          <p:cNvSpPr/>
          <p:nvPr/>
        </p:nvSpPr>
        <p:spPr>
          <a:xfrm>
            <a:off x="12" y="4915075"/>
            <a:ext cx="9141619" cy="64009"/>
          </a:xfrm>
          <a:prstGeom prst="rect">
            <a:avLst/>
          </a:prstGeom>
          <a:solidFill>
            <a:srgbClr val="A4DEF4"/>
          </a:solidFill>
          <a:ln w="12700">
            <a:miter lim="400000"/>
          </a:ln>
        </p:spPr>
        <p:txBody>
          <a:bodyPr lIns="0" tIns="0" rIns="0" bIns="0"/>
          <a:lstStyle/>
          <a:p>
            <a:pPr lvl="0"/>
            <a:endParaRPr dirty="0"/>
          </a:p>
        </p:txBody>
      </p:sp>
      <p:sp>
        <p:nvSpPr>
          <p:cNvPr id="48" name="Shape 48"/>
          <p:cNvSpPr>
            <a:spLocks noGrp="1"/>
          </p:cNvSpPr>
          <p:nvPr>
            <p:ph type="title"/>
          </p:nvPr>
        </p:nvSpPr>
        <p:spPr>
          <a:xfrm>
            <a:off x="822960" y="3360420"/>
            <a:ext cx="7589520" cy="2537461"/>
          </a:xfrm>
          <a:prstGeom prst="rect">
            <a:avLst/>
          </a:prstGeom>
        </p:spPr>
        <p:txBody>
          <a:bodyPr lIns="0" tIns="0" rIns="0" bIns="0">
            <a:noAutofit/>
          </a:bodyPr>
          <a:lstStyle>
            <a:lvl1pPr>
              <a:defRPr sz="3600">
                <a:solidFill>
                  <a:srgbClr val="FFFFFF"/>
                </a:solidFill>
              </a:defRPr>
            </a:lvl1pPr>
          </a:lstStyle>
          <a:p>
            <a:pPr lvl="0">
              <a:defRPr sz="1800" spc="0">
                <a:solidFill>
                  <a:srgbClr val="000000"/>
                </a:solidFill>
              </a:defRPr>
            </a:pPr>
            <a:r>
              <a:rPr sz="3600" spc="-50">
                <a:solidFill>
                  <a:srgbClr val="FFFFFF"/>
                </a:solidFill>
              </a:rPr>
              <a:t>Click to edit Master title style</a:t>
            </a:r>
          </a:p>
        </p:txBody>
      </p:sp>
      <p:sp>
        <p:nvSpPr>
          <p:cNvPr id="49" name="Shape 49"/>
          <p:cNvSpPr>
            <a:spLocks noGrp="1"/>
          </p:cNvSpPr>
          <p:nvPr>
            <p:ph type="body" idx="1"/>
          </p:nvPr>
        </p:nvSpPr>
        <p:spPr>
          <a:xfrm>
            <a:off x="822960" y="5907023"/>
            <a:ext cx="7589520" cy="950978"/>
          </a:xfrm>
          <a:prstGeom prst="rect">
            <a:avLst/>
          </a:prstGeom>
        </p:spPr>
        <p:txBody>
          <a:bodyPr/>
          <a:lstStyle>
            <a:lvl1pPr marL="0" indent="0">
              <a:spcBef>
                <a:spcPts val="600"/>
              </a:spcBef>
              <a:buClrTx/>
              <a:buSzTx/>
              <a:buFontTx/>
              <a:buNone/>
              <a:defRPr sz="1500">
                <a:solidFill>
                  <a:srgbClr val="FFFFFF"/>
                </a:solidFill>
              </a:defRPr>
            </a:lvl1pPr>
          </a:lstStyle>
          <a:p>
            <a:pPr lvl="0">
              <a:defRPr sz="1800">
                <a:solidFill>
                  <a:srgbClr val="000000"/>
                </a:solidFill>
              </a:defRPr>
            </a:pPr>
            <a:r>
              <a:rPr sz="1500">
                <a:solidFill>
                  <a:srgbClr val="FFFFFF"/>
                </a:solidFill>
              </a:rPr>
              <a:t>Edit Master text styles</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52" name="Shape 52"/>
          <p:cNvSpPr>
            <a:spLocks noGrp="1"/>
          </p:cNvSpPr>
          <p:nvPr>
            <p:ph type="title"/>
          </p:nvPr>
        </p:nvSpPr>
        <p:spPr>
          <a:prstGeom prst="rect">
            <a:avLst/>
          </a:prstGeom>
        </p:spPr>
        <p:txBody>
          <a:bodyPr/>
          <a:lstStyle/>
          <a:p>
            <a:pPr lvl="0">
              <a:defRPr sz="1800" spc="0">
                <a:solidFill>
                  <a:srgbClr val="000000"/>
                </a:solidFill>
              </a:defRPr>
            </a:pPr>
            <a:r>
              <a:rPr sz="4800" spc="-50">
                <a:solidFill>
                  <a:srgbClr val="404040"/>
                </a:solidFill>
              </a:rPr>
              <a:t>Click to edit Master title style</a:t>
            </a:r>
          </a:p>
        </p:txBody>
      </p:sp>
      <p:sp>
        <p:nvSpPr>
          <p:cNvPr id="53" name="Shape 53"/>
          <p:cNvSpPr>
            <a:spLocks noGrp="1"/>
          </p:cNvSpPr>
          <p:nvPr>
            <p:ph type="body" idx="1"/>
          </p:nvPr>
        </p:nvSpPr>
        <p:spPr>
          <a:prstGeom prst="rect">
            <a:avLst/>
          </a:prstGeom>
        </p:spPr>
        <p:txBody>
          <a:bodyPr/>
          <a:lstStyle/>
          <a:p>
            <a:pPr lvl="0">
              <a:defRPr sz="1800">
                <a:solidFill>
                  <a:srgbClr val="000000"/>
                </a:solidFill>
              </a:defRPr>
            </a:pPr>
            <a:r>
              <a:rPr sz="2000">
                <a:solidFill>
                  <a:srgbClr val="404040"/>
                </a:solidFill>
              </a:rPr>
              <a:t>Edit Master text styles</a:t>
            </a:r>
          </a:p>
          <a:p>
            <a:pPr lvl="1">
              <a:defRPr sz="1800">
                <a:solidFill>
                  <a:srgbClr val="000000"/>
                </a:solidFill>
              </a:defRPr>
            </a:pPr>
            <a:r>
              <a:rPr sz="2000">
                <a:solidFill>
                  <a:srgbClr val="404040"/>
                </a:solidFill>
              </a:rPr>
              <a:t>Second level</a:t>
            </a:r>
          </a:p>
          <a:p>
            <a:pPr lvl="2">
              <a:defRPr sz="1800">
                <a:solidFill>
                  <a:srgbClr val="000000"/>
                </a:solidFill>
              </a:defRPr>
            </a:pPr>
            <a:r>
              <a:rPr sz="2000">
                <a:solidFill>
                  <a:srgbClr val="404040"/>
                </a:solidFill>
              </a:rPr>
              <a:t>Third level</a:t>
            </a:r>
          </a:p>
          <a:p>
            <a:pPr lvl="3">
              <a:defRPr sz="1800">
                <a:solidFill>
                  <a:srgbClr val="000000"/>
                </a:solidFill>
              </a:defRPr>
            </a:pPr>
            <a:r>
              <a:rPr sz="2000">
                <a:solidFill>
                  <a:srgbClr val="404040"/>
                </a:solidFill>
              </a:rPr>
              <a:t>Fourth level</a:t>
            </a:r>
          </a:p>
          <a:p>
            <a:pPr lvl="4">
              <a:defRPr sz="1800">
                <a:solidFill>
                  <a:srgbClr val="000000"/>
                </a:solidFill>
              </a:defRPr>
            </a:pPr>
            <a:r>
              <a:rPr sz="2000">
                <a:solidFill>
                  <a:srgbClr val="404040"/>
                </a:solidFill>
              </a:rPr>
              <a:t>Fifth level</a:t>
            </a:r>
          </a:p>
        </p:txBody>
      </p:sp>
      <p:sp>
        <p:nvSpPr>
          <p:cNvPr id="54" name="Shape 54"/>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56" name="Shape 56"/>
          <p:cNvSpPr/>
          <p:nvPr/>
        </p:nvSpPr>
        <p:spPr>
          <a:xfrm>
            <a:off x="2382" y="6400800"/>
            <a:ext cx="9141619" cy="457200"/>
          </a:xfrm>
          <a:prstGeom prst="rect">
            <a:avLst/>
          </a:prstGeom>
          <a:solidFill>
            <a:srgbClr val="75B5E4"/>
          </a:solidFill>
          <a:ln w="12700">
            <a:miter lim="400000"/>
          </a:ln>
        </p:spPr>
        <p:txBody>
          <a:bodyPr lIns="0" tIns="0" rIns="0" bIns="0"/>
          <a:lstStyle/>
          <a:p>
            <a:pPr lvl="0"/>
            <a:endParaRPr dirty="0"/>
          </a:p>
        </p:txBody>
      </p:sp>
      <p:sp>
        <p:nvSpPr>
          <p:cNvPr id="57" name="Shape 57"/>
          <p:cNvSpPr/>
          <p:nvPr/>
        </p:nvSpPr>
        <p:spPr>
          <a:xfrm>
            <a:off x="12" y="6334316"/>
            <a:ext cx="9141619" cy="64009"/>
          </a:xfrm>
          <a:prstGeom prst="rect">
            <a:avLst/>
          </a:prstGeom>
          <a:solidFill>
            <a:srgbClr val="A4DEF4"/>
          </a:solidFill>
          <a:ln w="12700">
            <a:miter lim="400000"/>
          </a:ln>
        </p:spPr>
        <p:txBody>
          <a:bodyPr lIns="0" tIns="0" rIns="0" bIns="0"/>
          <a:lstStyle/>
          <a:p>
            <a:pPr lvl="0"/>
            <a:endParaRPr dirty="0"/>
          </a:p>
        </p:txBody>
      </p:sp>
      <p:sp>
        <p:nvSpPr>
          <p:cNvPr id="58" name="Shape 58"/>
          <p:cNvSpPr>
            <a:spLocks noGrp="1"/>
          </p:cNvSpPr>
          <p:nvPr>
            <p:ph type="title"/>
          </p:nvPr>
        </p:nvSpPr>
        <p:spPr>
          <a:xfrm>
            <a:off x="6543675" y="0"/>
            <a:ext cx="1971675" cy="6172201"/>
          </a:xfrm>
          <a:prstGeom prst="rect">
            <a:avLst/>
          </a:prstGeom>
        </p:spPr>
        <p:txBody>
          <a:bodyPr/>
          <a:lstStyle/>
          <a:p>
            <a:pPr lvl="0">
              <a:defRPr sz="1800" spc="0">
                <a:solidFill>
                  <a:srgbClr val="000000"/>
                </a:solidFill>
              </a:defRPr>
            </a:pPr>
            <a:r>
              <a:rPr sz="4800" spc="-50">
                <a:solidFill>
                  <a:srgbClr val="404040"/>
                </a:solidFill>
              </a:rPr>
              <a:t>Click to edit Master title style</a:t>
            </a:r>
          </a:p>
        </p:txBody>
      </p:sp>
      <p:sp>
        <p:nvSpPr>
          <p:cNvPr id="59" name="Shape 59"/>
          <p:cNvSpPr>
            <a:spLocks noGrp="1"/>
          </p:cNvSpPr>
          <p:nvPr>
            <p:ph type="body" idx="1"/>
          </p:nvPr>
        </p:nvSpPr>
        <p:spPr>
          <a:xfrm>
            <a:off x="628650" y="412302"/>
            <a:ext cx="5800725" cy="6445699"/>
          </a:xfrm>
          <a:prstGeom prst="rect">
            <a:avLst/>
          </a:prstGeom>
        </p:spPr>
        <p:txBody>
          <a:bodyPr/>
          <a:lstStyle/>
          <a:p>
            <a:pPr lvl="0">
              <a:defRPr sz="1800">
                <a:solidFill>
                  <a:srgbClr val="000000"/>
                </a:solidFill>
              </a:defRPr>
            </a:pPr>
            <a:r>
              <a:rPr sz="2000">
                <a:solidFill>
                  <a:srgbClr val="404040"/>
                </a:solidFill>
              </a:rPr>
              <a:t>Edit Master text styles</a:t>
            </a:r>
          </a:p>
          <a:p>
            <a:pPr lvl="1">
              <a:defRPr sz="1800">
                <a:solidFill>
                  <a:srgbClr val="000000"/>
                </a:solidFill>
              </a:defRPr>
            </a:pPr>
            <a:r>
              <a:rPr sz="2000">
                <a:solidFill>
                  <a:srgbClr val="404040"/>
                </a:solidFill>
              </a:rPr>
              <a:t>Second level</a:t>
            </a:r>
          </a:p>
          <a:p>
            <a:pPr lvl="2">
              <a:defRPr sz="1800">
                <a:solidFill>
                  <a:srgbClr val="000000"/>
                </a:solidFill>
              </a:defRPr>
            </a:pPr>
            <a:r>
              <a:rPr sz="2000">
                <a:solidFill>
                  <a:srgbClr val="404040"/>
                </a:solidFill>
              </a:rPr>
              <a:t>Third level</a:t>
            </a:r>
          </a:p>
          <a:p>
            <a:pPr lvl="3">
              <a:defRPr sz="1800">
                <a:solidFill>
                  <a:srgbClr val="000000"/>
                </a:solidFill>
              </a:defRPr>
            </a:pPr>
            <a:r>
              <a:rPr sz="2000">
                <a:solidFill>
                  <a:srgbClr val="404040"/>
                </a:solidFill>
              </a:rPr>
              <a:t>Fourth level</a:t>
            </a:r>
          </a:p>
          <a:p>
            <a:pPr lvl="4">
              <a:defRPr sz="1800">
                <a:solidFill>
                  <a:srgbClr val="000000"/>
                </a:solidFill>
              </a:defRPr>
            </a:pPr>
            <a:r>
              <a:rPr sz="2000">
                <a:solidFill>
                  <a:srgbClr val="404040"/>
                </a:solidFill>
              </a:rPr>
              <a:t>Fifth level</a:t>
            </a:r>
          </a:p>
        </p:txBody>
      </p:sp>
      <p:sp>
        <p:nvSpPr>
          <p:cNvPr id="60" name="Shape 60"/>
          <p:cNvSpPr>
            <a:spLocks noGrp="1"/>
          </p:cNvSpPr>
          <p:nvPr>
            <p:ph type="sldNum" sz="quarter" idx="2"/>
          </p:nvPr>
        </p:nvSpPr>
        <p:spPr>
          <a:prstGeom prst="rect">
            <a:avLst/>
          </a:prstGeom>
        </p:spPr>
        <p:txBody>
          <a:bodyPr/>
          <a:lstStyle/>
          <a:p>
            <a:pPr lvl="0"/>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0" y="6400800"/>
            <a:ext cx="9144001" cy="457200"/>
          </a:xfrm>
          <a:prstGeom prst="rect">
            <a:avLst/>
          </a:prstGeom>
          <a:solidFill>
            <a:srgbClr val="75B5E4"/>
          </a:solidFill>
          <a:ln w="12700">
            <a:miter lim="400000"/>
          </a:ln>
        </p:spPr>
        <p:txBody>
          <a:bodyPr lIns="0" tIns="0" rIns="0" bIns="0"/>
          <a:lstStyle/>
          <a:p>
            <a:pPr lvl="0"/>
            <a:endParaRPr dirty="0"/>
          </a:p>
        </p:txBody>
      </p:sp>
      <p:sp>
        <p:nvSpPr>
          <p:cNvPr id="3" name="Shape 3"/>
          <p:cNvSpPr/>
          <p:nvPr/>
        </p:nvSpPr>
        <p:spPr>
          <a:xfrm>
            <a:off x="0" y="6334316"/>
            <a:ext cx="9144001" cy="66485"/>
          </a:xfrm>
          <a:prstGeom prst="rect">
            <a:avLst/>
          </a:prstGeom>
          <a:solidFill>
            <a:srgbClr val="A4DEF4"/>
          </a:solidFill>
          <a:ln w="12700">
            <a:miter lim="400000"/>
          </a:ln>
        </p:spPr>
        <p:txBody>
          <a:bodyPr lIns="0" tIns="0" rIns="0" bIns="0"/>
          <a:lstStyle/>
          <a:p>
            <a:pPr lvl="0"/>
            <a:endParaRPr dirty="0"/>
          </a:p>
        </p:txBody>
      </p:sp>
      <p:sp>
        <p:nvSpPr>
          <p:cNvPr id="4" name="Shape 4"/>
          <p:cNvSpPr>
            <a:spLocks noGrp="1"/>
          </p:cNvSpPr>
          <p:nvPr>
            <p:ph type="title"/>
          </p:nvPr>
        </p:nvSpPr>
        <p:spPr>
          <a:xfrm>
            <a:off x="822960" y="0"/>
            <a:ext cx="7543801" cy="173736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lvl="0">
              <a:defRPr sz="1800" spc="0">
                <a:solidFill>
                  <a:srgbClr val="000000"/>
                </a:solidFill>
              </a:defRPr>
            </a:pPr>
            <a:r>
              <a:rPr sz="4800" spc="-50">
                <a:solidFill>
                  <a:srgbClr val="404040"/>
                </a:solidFill>
              </a:rPr>
              <a:t>Click to edit Master title style</a:t>
            </a:r>
          </a:p>
        </p:txBody>
      </p:sp>
      <p:sp>
        <p:nvSpPr>
          <p:cNvPr id="5" name="Shape 5"/>
          <p:cNvSpPr>
            <a:spLocks noGrp="1"/>
          </p:cNvSpPr>
          <p:nvPr>
            <p:ph type="body" idx="1"/>
          </p:nvPr>
        </p:nvSpPr>
        <p:spPr>
          <a:xfrm>
            <a:off x="822958" y="1845734"/>
            <a:ext cx="7543802" cy="501226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r>
              <a:rPr sz="2000">
                <a:solidFill>
                  <a:srgbClr val="404040"/>
                </a:solidFill>
              </a:rPr>
              <a:t>Edit Master text styles</a:t>
            </a:r>
          </a:p>
          <a:p>
            <a:pPr lvl="1">
              <a:defRPr sz="1800">
                <a:solidFill>
                  <a:srgbClr val="000000"/>
                </a:solidFill>
              </a:defRPr>
            </a:pPr>
            <a:r>
              <a:rPr sz="2000">
                <a:solidFill>
                  <a:srgbClr val="404040"/>
                </a:solidFill>
              </a:rPr>
              <a:t>Second level</a:t>
            </a:r>
          </a:p>
          <a:p>
            <a:pPr lvl="2">
              <a:defRPr sz="1800">
                <a:solidFill>
                  <a:srgbClr val="000000"/>
                </a:solidFill>
              </a:defRPr>
            </a:pPr>
            <a:r>
              <a:rPr sz="2000">
                <a:solidFill>
                  <a:srgbClr val="404040"/>
                </a:solidFill>
              </a:rPr>
              <a:t>Third level</a:t>
            </a:r>
          </a:p>
          <a:p>
            <a:pPr lvl="3">
              <a:defRPr sz="1800">
                <a:solidFill>
                  <a:srgbClr val="000000"/>
                </a:solidFill>
              </a:defRPr>
            </a:pPr>
            <a:r>
              <a:rPr sz="2000">
                <a:solidFill>
                  <a:srgbClr val="404040"/>
                </a:solidFill>
              </a:rPr>
              <a:t>Fourth level</a:t>
            </a:r>
          </a:p>
          <a:p>
            <a:pPr lvl="4">
              <a:defRPr sz="1800">
                <a:solidFill>
                  <a:srgbClr val="000000"/>
                </a:solidFill>
              </a:defRPr>
            </a:pPr>
            <a:r>
              <a:rPr sz="2000">
                <a:solidFill>
                  <a:srgbClr val="404040"/>
                </a:solidFill>
              </a:rPr>
              <a:t>Fifth level</a:t>
            </a:r>
          </a:p>
        </p:txBody>
      </p:sp>
      <p:sp>
        <p:nvSpPr>
          <p:cNvPr id="6" name="Shape 6"/>
          <p:cNvSpPr>
            <a:spLocks noGrp="1"/>
          </p:cNvSpPr>
          <p:nvPr>
            <p:ph type="sldNum" sz="quarter" idx="2"/>
          </p:nvPr>
        </p:nvSpPr>
        <p:spPr>
          <a:xfrm>
            <a:off x="7425343" y="6528093"/>
            <a:ext cx="984020" cy="228511"/>
          </a:xfrm>
          <a:prstGeom prst="rect">
            <a:avLst/>
          </a:prstGeom>
          <a:ln w="12700">
            <a:miter lim="400000"/>
          </a:ln>
        </p:spPr>
        <p:txBody>
          <a:bodyPr lIns="45719" rIns="45719" anchor="ctr">
            <a:spAutoFit/>
          </a:bodyPr>
          <a:lstStyle>
            <a:lvl1pPr algn="r">
              <a:defRPr sz="1000">
                <a:solidFill>
                  <a:srgbClr val="FFFFFF"/>
                </a:solidFill>
              </a:defRPr>
            </a:lvl1pPr>
          </a:lstStyle>
          <a:p>
            <a:pPr lvl="0"/>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 id="2147483657" r:id="rId7"/>
    <p:sldLayoutId id="2147483658" r:id="rId8"/>
    <p:sldLayoutId id="2147483659" r:id="rId9"/>
  </p:sldLayoutIdLst>
  <p:transition spd="med"/>
  <p:txStyles>
    <p:titleStyle>
      <a:lvl1pPr>
        <a:lnSpc>
          <a:spcPct val="85000"/>
        </a:lnSpc>
        <a:defRPr sz="4800" spc="-50">
          <a:solidFill>
            <a:srgbClr val="404040"/>
          </a:solidFill>
          <a:latin typeface="Calibri"/>
          <a:ea typeface="Calibri"/>
          <a:cs typeface="Calibri"/>
          <a:sym typeface="Calibri"/>
        </a:defRPr>
      </a:lvl1pPr>
      <a:lvl2pPr>
        <a:lnSpc>
          <a:spcPct val="85000"/>
        </a:lnSpc>
        <a:defRPr sz="4800" spc="-50">
          <a:solidFill>
            <a:srgbClr val="404040"/>
          </a:solidFill>
          <a:latin typeface="Calibri"/>
          <a:ea typeface="Calibri"/>
          <a:cs typeface="Calibri"/>
          <a:sym typeface="Calibri"/>
        </a:defRPr>
      </a:lvl2pPr>
      <a:lvl3pPr>
        <a:lnSpc>
          <a:spcPct val="85000"/>
        </a:lnSpc>
        <a:defRPr sz="4800" spc="-50">
          <a:solidFill>
            <a:srgbClr val="404040"/>
          </a:solidFill>
          <a:latin typeface="Calibri"/>
          <a:ea typeface="Calibri"/>
          <a:cs typeface="Calibri"/>
          <a:sym typeface="Calibri"/>
        </a:defRPr>
      </a:lvl3pPr>
      <a:lvl4pPr>
        <a:lnSpc>
          <a:spcPct val="85000"/>
        </a:lnSpc>
        <a:defRPr sz="4800" spc="-50">
          <a:solidFill>
            <a:srgbClr val="404040"/>
          </a:solidFill>
          <a:latin typeface="Calibri"/>
          <a:ea typeface="Calibri"/>
          <a:cs typeface="Calibri"/>
          <a:sym typeface="Calibri"/>
        </a:defRPr>
      </a:lvl4pPr>
      <a:lvl5pPr>
        <a:lnSpc>
          <a:spcPct val="85000"/>
        </a:lnSpc>
        <a:defRPr sz="4800" spc="-50">
          <a:solidFill>
            <a:srgbClr val="404040"/>
          </a:solidFill>
          <a:latin typeface="Calibri"/>
          <a:ea typeface="Calibri"/>
          <a:cs typeface="Calibri"/>
          <a:sym typeface="Calibri"/>
        </a:defRPr>
      </a:lvl5pPr>
      <a:lvl6pPr>
        <a:lnSpc>
          <a:spcPct val="85000"/>
        </a:lnSpc>
        <a:defRPr sz="4800" spc="-50">
          <a:solidFill>
            <a:srgbClr val="404040"/>
          </a:solidFill>
          <a:latin typeface="Calibri"/>
          <a:ea typeface="Calibri"/>
          <a:cs typeface="Calibri"/>
          <a:sym typeface="Calibri"/>
        </a:defRPr>
      </a:lvl6pPr>
      <a:lvl7pPr>
        <a:lnSpc>
          <a:spcPct val="85000"/>
        </a:lnSpc>
        <a:defRPr sz="4800" spc="-50">
          <a:solidFill>
            <a:srgbClr val="404040"/>
          </a:solidFill>
          <a:latin typeface="Calibri"/>
          <a:ea typeface="Calibri"/>
          <a:cs typeface="Calibri"/>
          <a:sym typeface="Calibri"/>
        </a:defRPr>
      </a:lvl7pPr>
      <a:lvl8pPr>
        <a:lnSpc>
          <a:spcPct val="85000"/>
        </a:lnSpc>
        <a:defRPr sz="4800" spc="-50">
          <a:solidFill>
            <a:srgbClr val="404040"/>
          </a:solidFill>
          <a:latin typeface="Calibri"/>
          <a:ea typeface="Calibri"/>
          <a:cs typeface="Calibri"/>
          <a:sym typeface="Calibri"/>
        </a:defRPr>
      </a:lvl8pPr>
      <a:lvl9pPr>
        <a:lnSpc>
          <a:spcPct val="85000"/>
        </a:lnSpc>
        <a:defRPr sz="4800" spc="-50">
          <a:solidFill>
            <a:srgbClr val="404040"/>
          </a:solidFill>
          <a:latin typeface="Calibri"/>
          <a:ea typeface="Calibri"/>
          <a:cs typeface="Calibri"/>
          <a:sym typeface="Calibri"/>
        </a:defRPr>
      </a:lvl9pPr>
    </p:titleStyle>
    <p:bodyStyle>
      <a:lvl1pPr marL="91439" indent="-91439">
        <a:lnSpc>
          <a:spcPct val="90000"/>
        </a:lnSpc>
        <a:spcBef>
          <a:spcPts val="1200"/>
        </a:spcBef>
        <a:buClr>
          <a:srgbClr val="A4DEF4"/>
        </a:buClr>
        <a:buSzPct val="100000"/>
        <a:buFont typeface="Calibri"/>
        <a:buChar char=" "/>
        <a:defRPr sz="2000">
          <a:solidFill>
            <a:srgbClr val="404040"/>
          </a:solidFill>
          <a:latin typeface="Calibri"/>
          <a:ea typeface="Calibri"/>
          <a:cs typeface="Calibri"/>
          <a:sym typeface="Calibri"/>
        </a:defRPr>
      </a:lvl1pPr>
      <a:lvl2pPr marL="404368" indent="-203200">
        <a:lnSpc>
          <a:spcPct val="90000"/>
        </a:lnSpc>
        <a:spcBef>
          <a:spcPts val="1200"/>
        </a:spcBef>
        <a:buClr>
          <a:srgbClr val="A4DEF4"/>
        </a:buClr>
        <a:buSzPct val="100000"/>
        <a:buFont typeface="Calibri"/>
        <a:buChar char="◦"/>
        <a:defRPr sz="2000">
          <a:solidFill>
            <a:srgbClr val="404040"/>
          </a:solidFill>
          <a:latin typeface="Calibri"/>
          <a:ea typeface="Calibri"/>
          <a:cs typeface="Calibri"/>
          <a:sym typeface="Calibri"/>
        </a:defRPr>
      </a:lvl2pPr>
      <a:lvl3pPr marL="645305" indent="-261257">
        <a:lnSpc>
          <a:spcPct val="90000"/>
        </a:lnSpc>
        <a:spcBef>
          <a:spcPts val="1200"/>
        </a:spcBef>
        <a:buClr>
          <a:srgbClr val="A4DEF4"/>
        </a:buClr>
        <a:buSzPct val="100000"/>
        <a:buFont typeface="Calibri"/>
        <a:buChar char="◦"/>
        <a:defRPr sz="2000">
          <a:solidFill>
            <a:srgbClr val="404040"/>
          </a:solidFill>
          <a:latin typeface="Calibri"/>
          <a:ea typeface="Calibri"/>
          <a:cs typeface="Calibri"/>
          <a:sym typeface="Calibri"/>
        </a:defRPr>
      </a:lvl3pPr>
      <a:lvl4pPr marL="828185" indent="-261257">
        <a:lnSpc>
          <a:spcPct val="90000"/>
        </a:lnSpc>
        <a:spcBef>
          <a:spcPts val="1200"/>
        </a:spcBef>
        <a:buClr>
          <a:srgbClr val="A4DEF4"/>
        </a:buClr>
        <a:buSzPct val="100000"/>
        <a:buFont typeface="Calibri"/>
        <a:buChar char="◦"/>
        <a:defRPr sz="2000">
          <a:solidFill>
            <a:srgbClr val="404040"/>
          </a:solidFill>
          <a:latin typeface="Calibri"/>
          <a:ea typeface="Calibri"/>
          <a:cs typeface="Calibri"/>
          <a:sym typeface="Calibri"/>
        </a:defRPr>
      </a:lvl4pPr>
      <a:lvl5pPr marL="1011065" indent="-261257">
        <a:lnSpc>
          <a:spcPct val="90000"/>
        </a:lnSpc>
        <a:spcBef>
          <a:spcPts val="1200"/>
        </a:spcBef>
        <a:buClr>
          <a:srgbClr val="A4DEF4"/>
        </a:buClr>
        <a:buSzPct val="100000"/>
        <a:buFont typeface="Calibri"/>
        <a:buChar char="◦"/>
        <a:defRPr sz="2000">
          <a:solidFill>
            <a:srgbClr val="404040"/>
          </a:solidFill>
          <a:latin typeface="Calibri"/>
          <a:ea typeface="Calibri"/>
          <a:cs typeface="Calibri"/>
          <a:sym typeface="Calibri"/>
        </a:defRPr>
      </a:lvl5pPr>
      <a:lvl6pPr marL="1197971" indent="-326571">
        <a:lnSpc>
          <a:spcPct val="90000"/>
        </a:lnSpc>
        <a:spcBef>
          <a:spcPts val="1200"/>
        </a:spcBef>
        <a:buClr>
          <a:srgbClr val="A4DEF4"/>
        </a:buClr>
        <a:buSzPct val="100000"/>
        <a:buFont typeface="Calibri"/>
        <a:buChar char="◦"/>
        <a:defRPr sz="2000">
          <a:solidFill>
            <a:srgbClr val="404040"/>
          </a:solidFill>
          <a:latin typeface="Calibri"/>
          <a:ea typeface="Calibri"/>
          <a:cs typeface="Calibri"/>
          <a:sym typeface="Calibri"/>
        </a:defRPr>
      </a:lvl6pPr>
      <a:lvl7pPr marL="1397971" indent="-326571">
        <a:lnSpc>
          <a:spcPct val="90000"/>
        </a:lnSpc>
        <a:spcBef>
          <a:spcPts val="1200"/>
        </a:spcBef>
        <a:buClr>
          <a:srgbClr val="A4DEF4"/>
        </a:buClr>
        <a:buSzPct val="100000"/>
        <a:buFont typeface="Calibri"/>
        <a:buChar char="◦"/>
        <a:defRPr sz="2000">
          <a:solidFill>
            <a:srgbClr val="404040"/>
          </a:solidFill>
          <a:latin typeface="Calibri"/>
          <a:ea typeface="Calibri"/>
          <a:cs typeface="Calibri"/>
          <a:sym typeface="Calibri"/>
        </a:defRPr>
      </a:lvl7pPr>
      <a:lvl8pPr marL="1597971" indent="-326571">
        <a:lnSpc>
          <a:spcPct val="90000"/>
        </a:lnSpc>
        <a:spcBef>
          <a:spcPts val="1200"/>
        </a:spcBef>
        <a:buClr>
          <a:srgbClr val="A4DEF4"/>
        </a:buClr>
        <a:buSzPct val="100000"/>
        <a:buFont typeface="Calibri"/>
        <a:buChar char="◦"/>
        <a:defRPr sz="2000">
          <a:solidFill>
            <a:srgbClr val="404040"/>
          </a:solidFill>
          <a:latin typeface="Calibri"/>
          <a:ea typeface="Calibri"/>
          <a:cs typeface="Calibri"/>
          <a:sym typeface="Calibri"/>
        </a:defRPr>
      </a:lvl8pPr>
      <a:lvl9pPr marL="1797971" indent="-326571">
        <a:lnSpc>
          <a:spcPct val="90000"/>
        </a:lnSpc>
        <a:spcBef>
          <a:spcPts val="1200"/>
        </a:spcBef>
        <a:buClr>
          <a:srgbClr val="A4DEF4"/>
        </a:buClr>
        <a:buSzPct val="100000"/>
        <a:buFont typeface="Calibri"/>
        <a:buChar char="◦"/>
        <a:defRPr sz="2000">
          <a:solidFill>
            <a:srgbClr val="404040"/>
          </a:solidFill>
          <a:latin typeface="Calibri"/>
          <a:ea typeface="Calibri"/>
          <a:cs typeface="Calibri"/>
          <a:sym typeface="Calibri"/>
        </a:defRPr>
      </a:lvl9pPr>
    </p:bodyStyle>
    <p:otherStyle>
      <a:lvl1pPr algn="r" defTabSz="457200">
        <a:defRPr sz="1000">
          <a:solidFill>
            <a:schemeClr val="tx1"/>
          </a:solidFill>
          <a:latin typeface="+mn-lt"/>
          <a:ea typeface="+mn-ea"/>
          <a:cs typeface="+mn-cs"/>
          <a:sym typeface="Calibri"/>
        </a:defRPr>
      </a:lvl1pPr>
      <a:lvl2pPr indent="457200" algn="r" defTabSz="457200">
        <a:defRPr sz="1000">
          <a:solidFill>
            <a:schemeClr val="tx1"/>
          </a:solidFill>
          <a:latin typeface="+mn-lt"/>
          <a:ea typeface="+mn-ea"/>
          <a:cs typeface="+mn-cs"/>
          <a:sym typeface="Calibri"/>
        </a:defRPr>
      </a:lvl2pPr>
      <a:lvl3pPr indent="914400" algn="r" defTabSz="457200">
        <a:defRPr sz="1000">
          <a:solidFill>
            <a:schemeClr val="tx1"/>
          </a:solidFill>
          <a:latin typeface="+mn-lt"/>
          <a:ea typeface="+mn-ea"/>
          <a:cs typeface="+mn-cs"/>
          <a:sym typeface="Calibri"/>
        </a:defRPr>
      </a:lvl3pPr>
      <a:lvl4pPr indent="1371600" algn="r" defTabSz="457200">
        <a:defRPr sz="1000">
          <a:solidFill>
            <a:schemeClr val="tx1"/>
          </a:solidFill>
          <a:latin typeface="+mn-lt"/>
          <a:ea typeface="+mn-ea"/>
          <a:cs typeface="+mn-cs"/>
          <a:sym typeface="Calibri"/>
        </a:defRPr>
      </a:lvl4pPr>
      <a:lvl5pPr indent="1828800" algn="r" defTabSz="457200">
        <a:defRPr sz="1000">
          <a:solidFill>
            <a:schemeClr val="tx1"/>
          </a:solidFill>
          <a:latin typeface="+mn-lt"/>
          <a:ea typeface="+mn-ea"/>
          <a:cs typeface="+mn-cs"/>
          <a:sym typeface="Calibri"/>
        </a:defRPr>
      </a:lvl5pPr>
      <a:lvl6pPr indent="2286000" algn="r" defTabSz="457200">
        <a:defRPr sz="1000">
          <a:solidFill>
            <a:schemeClr val="tx1"/>
          </a:solidFill>
          <a:latin typeface="+mn-lt"/>
          <a:ea typeface="+mn-ea"/>
          <a:cs typeface="+mn-cs"/>
          <a:sym typeface="Calibri"/>
        </a:defRPr>
      </a:lvl6pPr>
      <a:lvl7pPr indent="2743200" algn="r" defTabSz="457200">
        <a:defRPr sz="1000">
          <a:solidFill>
            <a:schemeClr val="tx1"/>
          </a:solidFill>
          <a:latin typeface="+mn-lt"/>
          <a:ea typeface="+mn-ea"/>
          <a:cs typeface="+mn-cs"/>
          <a:sym typeface="Calibri"/>
        </a:defRPr>
      </a:lvl7pPr>
      <a:lvl8pPr indent="3200400" algn="r" defTabSz="457200">
        <a:defRPr sz="1000">
          <a:solidFill>
            <a:schemeClr val="tx1"/>
          </a:solidFill>
          <a:latin typeface="+mn-lt"/>
          <a:ea typeface="+mn-ea"/>
          <a:cs typeface="+mn-cs"/>
          <a:sym typeface="Calibri"/>
        </a:defRPr>
      </a:lvl8pPr>
      <a:lvl9pPr indent="3657600" algn="r" defTabSz="457200">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10.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p:nvPr/>
        </p:nvSpPr>
        <p:spPr>
          <a:xfrm>
            <a:off x="0" y="1447800"/>
            <a:ext cx="9144000" cy="5410200"/>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sp>
        <p:nvSpPr>
          <p:cNvPr id="65" name="Shape 65"/>
          <p:cNvSpPr/>
          <p:nvPr/>
        </p:nvSpPr>
        <p:spPr>
          <a:xfrm>
            <a:off x="2142886" y="2372075"/>
            <a:ext cx="5546361" cy="209288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ctr" defTabSz="914400"/>
            <a:r>
              <a:rPr sz="4000" spc="428" dirty="0">
                <a:solidFill>
                  <a:srgbClr val="FFFFFF"/>
                </a:solidFill>
                <a:latin typeface="+mn-lt"/>
                <a:ea typeface="Raleway Bold"/>
                <a:cs typeface="Raleway Bold"/>
                <a:sym typeface="Raleway Bold"/>
              </a:rPr>
              <a:t>eTA</a:t>
            </a:r>
            <a:endParaRPr sz="4000" b="1" dirty="0">
              <a:solidFill>
                <a:srgbClr val="1F497D"/>
              </a:solidFill>
              <a:latin typeface="+mn-lt"/>
            </a:endParaRPr>
          </a:p>
          <a:p>
            <a:pPr lvl="0" algn="ctr" defTabSz="914400"/>
            <a:r>
              <a:rPr sz="2800" spc="300" dirty="0">
                <a:solidFill>
                  <a:srgbClr val="FFFFFF"/>
                </a:solidFill>
                <a:latin typeface="+mn-lt"/>
                <a:ea typeface="Raleway Bold"/>
                <a:cs typeface="Raleway Bold"/>
                <a:sym typeface="Raleway Bold"/>
              </a:rPr>
              <a:t>Electronic Travel Advisory</a:t>
            </a:r>
            <a:endParaRPr sz="4400" dirty="0">
              <a:solidFill>
                <a:srgbClr val="1F497D"/>
              </a:solidFill>
              <a:latin typeface="+mn-lt"/>
            </a:endParaRPr>
          </a:p>
          <a:p>
            <a:pPr lvl="0" algn="ctr" defTabSz="914400"/>
            <a:endParaRPr sz="4400" dirty="0">
              <a:solidFill>
                <a:srgbClr val="1F497D"/>
              </a:solidFill>
            </a:endParaRPr>
          </a:p>
          <a:p>
            <a:pPr lvl="0" algn="ctr" defTabSz="914400"/>
            <a:endParaRPr sz="2400" b="1" dirty="0">
              <a:solidFill>
                <a:srgbClr val="FFFFFF"/>
              </a:solidFill>
              <a:latin typeface="Myriad Pro"/>
              <a:ea typeface="Myriad Pro"/>
              <a:cs typeface="Myriad Pro"/>
              <a:sym typeface="Myriad Pro"/>
            </a:endParaRPr>
          </a:p>
        </p:txBody>
      </p:sp>
      <p:sp>
        <p:nvSpPr>
          <p:cNvPr id="66" name="Shape 66"/>
          <p:cNvSpPr/>
          <p:nvPr/>
        </p:nvSpPr>
        <p:spPr>
          <a:xfrm>
            <a:off x="1447800" y="5272668"/>
            <a:ext cx="6629400" cy="14249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lvl="0" algn="ctr" defTabSz="914400"/>
            <a:r>
              <a:rPr lang="en-US" dirty="0">
                <a:solidFill>
                  <a:srgbClr val="FFFFFF"/>
                </a:solidFill>
                <a:latin typeface="Raleway Light"/>
                <a:ea typeface="Raleway Light"/>
                <a:cs typeface="Raleway Light"/>
                <a:sym typeface="Raleway Light"/>
              </a:rPr>
              <a:t>[insert name]</a:t>
            </a:r>
          </a:p>
          <a:p>
            <a:pPr lvl="0" algn="ctr" defTabSz="914400"/>
            <a:r>
              <a:rPr lang="en-US" dirty="0">
                <a:solidFill>
                  <a:srgbClr val="FFFFFF"/>
                </a:solidFill>
                <a:latin typeface="Raleway Light"/>
                <a:ea typeface="Raleway Light"/>
                <a:cs typeface="Raleway Light"/>
                <a:sym typeface="Raleway Light"/>
              </a:rPr>
              <a:t>UNDSS [insert country]</a:t>
            </a:r>
            <a:br>
              <a:rPr dirty="0">
                <a:solidFill>
                  <a:srgbClr val="FFFFFF"/>
                </a:solidFill>
                <a:latin typeface="Raleway Light"/>
                <a:ea typeface="Raleway Light"/>
                <a:cs typeface="Raleway Light"/>
                <a:sym typeface="Raleway Light"/>
              </a:rPr>
            </a:br>
            <a:r>
              <a:rPr lang="en-US" dirty="0">
                <a:solidFill>
                  <a:srgbClr val="FFFFFF"/>
                </a:solidFill>
                <a:latin typeface="Raleway Light"/>
                <a:ea typeface="Raleway Light"/>
                <a:cs typeface="Raleway Light"/>
                <a:sym typeface="Raleway Light"/>
              </a:rPr>
              <a:t>[insert email]</a:t>
            </a:r>
            <a:endParaRPr dirty="0">
              <a:solidFill>
                <a:srgbClr val="FFFFFF"/>
              </a:solidFill>
              <a:latin typeface="Raleway Light"/>
              <a:ea typeface="Raleway Light"/>
              <a:cs typeface="Raleway Light"/>
              <a:sym typeface="Raleway Light"/>
            </a:endParaRPr>
          </a:p>
          <a:p>
            <a:pPr lvl="0" algn="ctr" defTabSz="914400"/>
            <a:endParaRPr dirty="0">
              <a:solidFill>
                <a:srgbClr val="FFFFFF"/>
              </a:solidFill>
              <a:latin typeface="Raleway Light"/>
              <a:ea typeface="Raleway Light"/>
              <a:cs typeface="Raleway Light"/>
              <a:sym typeface="Raleway Light"/>
            </a:endParaRPr>
          </a:p>
          <a:p>
            <a:pPr lvl="0" algn="ctr" defTabSz="914400"/>
            <a:r>
              <a:rPr lang="en-US" dirty="0">
                <a:solidFill>
                  <a:srgbClr val="FFFFFF"/>
                </a:solidFill>
                <a:latin typeface="Raleway Light"/>
                <a:ea typeface="Raleway Light"/>
                <a:cs typeface="Raleway Light"/>
                <a:sym typeface="Raleway Light"/>
              </a:rPr>
              <a:t>[insert date of presentation]</a:t>
            </a:r>
            <a:endParaRPr dirty="0">
              <a:solidFill>
                <a:srgbClr val="FFFFFF"/>
              </a:solidFill>
              <a:latin typeface="Raleway Light"/>
              <a:ea typeface="Raleway Light"/>
              <a:cs typeface="Raleway Light"/>
              <a:sym typeface="Raleway Light"/>
            </a:endParaRPr>
          </a:p>
        </p:txBody>
      </p:sp>
      <p:pic>
        <p:nvPicPr>
          <p:cNvPr id="67" name="image1.png"/>
          <p:cNvPicPr/>
          <p:nvPr/>
        </p:nvPicPr>
        <p:blipFill>
          <a:blip r:embed="rId3">
            <a:alphaModFix amt="31449"/>
          </a:blip>
          <a:srcRect/>
          <a:stretch>
            <a:fillRect/>
          </a:stretch>
        </p:blipFill>
        <p:spPr>
          <a:xfrm>
            <a:off x="4646326" y="1327140"/>
            <a:ext cx="5666668" cy="4807224"/>
          </a:xfrm>
          <a:prstGeom prst="rect">
            <a:avLst/>
          </a:prstGeom>
          <a:ln w="12700">
            <a:miter lim="400000"/>
          </a:ln>
          <a:effectLst>
            <a:reflection endPos="40000" dir="5400000" sy="-100000" algn="bl" rotWithShape="0"/>
          </a:effectLst>
        </p:spPr>
      </p:pic>
      <p:pic>
        <p:nvPicPr>
          <p:cNvPr id="68" name="image1.jpg"/>
          <p:cNvPicPr/>
          <p:nvPr/>
        </p:nvPicPr>
        <p:blipFill>
          <a:blip r:embed="rId4"/>
          <a:stretch>
            <a:fillRect/>
          </a:stretch>
        </p:blipFill>
        <p:spPr>
          <a:xfrm>
            <a:off x="228600" y="152400"/>
            <a:ext cx="8854441" cy="908304"/>
          </a:xfrm>
          <a:prstGeom prst="rect">
            <a:avLst/>
          </a:prstGeom>
          <a:ln w="12700">
            <a:miter lim="400000"/>
          </a:ln>
        </p:spPr>
      </p:pic>
      <p:pic>
        <p:nvPicPr>
          <p:cNvPr id="1026" name="Picture 2" descr="https://groups.undss.org/wg/eta/Shared%20Documents/Communications%20material/eTA%20Slogan.jpg">
            <a:extLst>
              <a:ext uri="{FF2B5EF4-FFF2-40B4-BE49-F238E27FC236}">
                <a16:creationId xmlns:a16="http://schemas.microsoft.com/office/drawing/2014/main" id="{EAA693EB-9793-4466-856D-CC1EDC9876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7" y="4938713"/>
            <a:ext cx="9144000" cy="1919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000">
                <a:solidFill>
                  <a:srgbClr val="FFFFFF"/>
                </a:solidFill>
              </a:rPr>
              <a:t>10</a:t>
            </a:fld>
            <a:endParaRPr sz="1000" dirty="0">
              <a:solidFill>
                <a:srgbClr val="FFFFFF"/>
              </a:solidFill>
            </a:endParaRPr>
          </a:p>
        </p:txBody>
      </p:sp>
      <p:sp>
        <p:nvSpPr>
          <p:cNvPr id="380" name="Shape 380"/>
          <p:cNvSpPr/>
          <p:nvPr/>
        </p:nvSpPr>
        <p:spPr>
          <a:xfrm>
            <a:off x="0" y="1447800"/>
            <a:ext cx="9144000" cy="5410200"/>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sp>
        <p:nvSpPr>
          <p:cNvPr id="381" name="Shape 381"/>
          <p:cNvSpPr/>
          <p:nvPr/>
        </p:nvSpPr>
        <p:spPr>
          <a:xfrm>
            <a:off x="1905000" y="3694430"/>
            <a:ext cx="5334000" cy="134874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lgn="ctr" defTabSz="914400"/>
            <a:r>
              <a:rPr sz="2800" spc="300" dirty="0">
                <a:solidFill>
                  <a:srgbClr val="FFFFFF"/>
                </a:solidFill>
                <a:latin typeface="Raleway Bold"/>
                <a:ea typeface="Raleway Bold"/>
                <a:cs typeface="Raleway Bold"/>
                <a:sym typeface="Raleway Bold"/>
              </a:rPr>
              <a:t>Thank you</a:t>
            </a:r>
            <a:endParaRPr sz="4400" dirty="0">
              <a:solidFill>
                <a:srgbClr val="1F497D"/>
              </a:solidFill>
            </a:endParaRPr>
          </a:p>
          <a:p>
            <a:pPr lvl="0" algn="ctr" defTabSz="914400"/>
            <a:endParaRPr sz="2800" spc="300" dirty="0">
              <a:solidFill>
                <a:srgbClr val="FFFFFF"/>
              </a:solidFill>
              <a:latin typeface="Raleway Bold"/>
              <a:ea typeface="Raleway Bold"/>
              <a:cs typeface="Raleway Bold"/>
              <a:sym typeface="Raleway Bold"/>
            </a:endParaRPr>
          </a:p>
        </p:txBody>
      </p:sp>
      <p:pic>
        <p:nvPicPr>
          <p:cNvPr id="382" name="image1.jpg"/>
          <p:cNvPicPr/>
          <p:nvPr/>
        </p:nvPicPr>
        <p:blipFill>
          <a:blip r:embed="rId3"/>
          <a:stretch>
            <a:fillRect/>
          </a:stretch>
        </p:blipFill>
        <p:spPr>
          <a:xfrm>
            <a:off x="228600" y="152400"/>
            <a:ext cx="8854441" cy="908304"/>
          </a:xfrm>
          <a:prstGeom prst="rect">
            <a:avLst/>
          </a:prstGeom>
          <a:ln w="12700">
            <a:miter lim="400000"/>
          </a:ln>
        </p:spPr>
      </p:pic>
      <p:pic>
        <p:nvPicPr>
          <p:cNvPr id="2050" name="Picture 2" descr="https://groups.undss.org/wg/eta/Shared%20Documents/Communications%20material/eTA%20Logo%20(jpg).jpg">
            <a:extLst>
              <a:ext uri="{FF2B5EF4-FFF2-40B4-BE49-F238E27FC236}">
                <a16:creationId xmlns:a16="http://schemas.microsoft.com/office/drawing/2014/main" id="{867EECD6-41A7-4A32-872A-7AA84EC037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6588" y="1992537"/>
            <a:ext cx="2790825" cy="27985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03D8E2-62DF-4BE6-B0BB-0C93F2036C68}"/>
              </a:ext>
            </a:extLst>
          </p:cNvPr>
          <p:cNvSpPr txBox="1"/>
          <p:nvPr/>
        </p:nvSpPr>
        <p:spPr>
          <a:xfrm>
            <a:off x="1676400" y="5410200"/>
            <a:ext cx="5562600" cy="64632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Calibri"/>
                <a:ea typeface="Calibri"/>
                <a:cs typeface="Calibri"/>
                <a:sym typeface="Calibri"/>
              </a:rPr>
              <a:t>Questions?</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1.tif"/>
          <p:cNvPicPr/>
          <p:nvPr/>
        </p:nvPicPr>
        <p:blipFill>
          <a:blip r:embed="rId3">
            <a:alphaModFix amt="57000"/>
          </a:blip>
          <a:stretch>
            <a:fillRect/>
          </a:stretch>
        </p:blipFill>
        <p:spPr>
          <a:xfrm>
            <a:off x="4519126" y="276192"/>
            <a:ext cx="6378068" cy="5410728"/>
          </a:xfrm>
          <a:prstGeom prst="rect">
            <a:avLst/>
          </a:prstGeom>
          <a:ln w="12700">
            <a:miter lim="400000"/>
          </a:ln>
          <a:effectLst>
            <a:reflection endPos="40000" dir="5400000" sy="-100000" algn="bl" rotWithShape="0"/>
          </a:effectLst>
        </p:spPr>
      </p:pic>
      <p:sp>
        <p:nvSpPr>
          <p:cNvPr id="74" name="Shape 74"/>
          <p:cNvSpPr>
            <a:spLocks noGrp="1"/>
          </p:cNvSpPr>
          <p:nvPr>
            <p:ph type="title"/>
          </p:nvPr>
        </p:nvSpPr>
        <p:spPr>
          <a:xfrm>
            <a:off x="808052" y="711967"/>
            <a:ext cx="7543801" cy="1450758"/>
          </a:xfrm>
          <a:prstGeom prst="rect">
            <a:avLst/>
          </a:prstGeom>
        </p:spPr>
        <p:txBody>
          <a:bodyPr/>
          <a:lstStyle>
            <a:lvl1pPr>
              <a:defRPr sz="2800" spc="-58">
                <a:solidFill>
                  <a:srgbClr val="01B0EF"/>
                </a:solidFill>
                <a:latin typeface="Raleway Bold"/>
                <a:ea typeface="Raleway Bold"/>
                <a:cs typeface="Raleway Bold"/>
                <a:sym typeface="Raleway Bold"/>
              </a:defRPr>
            </a:lvl1pPr>
          </a:lstStyle>
          <a:p>
            <a:pPr lvl="0">
              <a:defRPr sz="1800" spc="0">
                <a:solidFill>
                  <a:srgbClr val="000000"/>
                </a:solidFill>
              </a:defRPr>
            </a:pPr>
            <a:r>
              <a:rPr sz="2800" spc="-58" dirty="0">
                <a:solidFill>
                  <a:srgbClr val="01B0EF"/>
                </a:solidFill>
              </a:rPr>
              <a:t>Who is the eTA for?</a:t>
            </a:r>
          </a:p>
        </p:txBody>
      </p:sp>
      <p:sp>
        <p:nvSpPr>
          <p:cNvPr id="75" name="Shape 75"/>
          <p:cNvSpPr>
            <a:spLocks noGrp="1"/>
          </p:cNvSpPr>
          <p:nvPr>
            <p:ph type="body" idx="1"/>
          </p:nvPr>
        </p:nvSpPr>
        <p:spPr>
          <a:xfrm>
            <a:off x="808051" y="2271097"/>
            <a:ext cx="7543802" cy="4023360"/>
          </a:xfrm>
          <a:prstGeom prst="rect">
            <a:avLst/>
          </a:prstGeom>
        </p:spPr>
        <p:txBody>
          <a:bodyPr/>
          <a:lstStyle/>
          <a:p>
            <a:pPr marL="230188" lvl="0" indent="-230188">
              <a:lnSpc>
                <a:spcPct val="81000"/>
              </a:lnSpc>
              <a:buFont typeface="Wingdings"/>
              <a:buChar char="▪"/>
              <a:defRPr sz="1800">
                <a:solidFill>
                  <a:srgbClr val="000000"/>
                </a:solidFill>
              </a:defRPr>
            </a:pPr>
            <a:r>
              <a:rPr sz="2000" b="1" dirty="0">
                <a:solidFill>
                  <a:srgbClr val="404040"/>
                </a:solidFill>
              </a:rPr>
              <a:t>UNSMS Personnel</a:t>
            </a:r>
          </a:p>
          <a:p>
            <a:pPr marL="578358" lvl="1" indent="-285750">
              <a:lnSpc>
                <a:spcPct val="81000"/>
              </a:lnSpc>
              <a:spcBef>
                <a:spcPts val="400"/>
              </a:spcBef>
              <a:buFont typeface="Arial"/>
              <a:buChar char="•"/>
              <a:defRPr sz="1800">
                <a:solidFill>
                  <a:srgbClr val="000000"/>
                </a:solidFill>
              </a:defRPr>
            </a:pPr>
            <a:r>
              <a:rPr lang="en-US" dirty="0">
                <a:solidFill>
                  <a:srgbClr val="404040"/>
                </a:solidFill>
              </a:rPr>
              <a:t>Access </a:t>
            </a:r>
            <a:r>
              <a:rPr dirty="0">
                <a:solidFill>
                  <a:srgbClr val="404040"/>
                </a:solidFill>
              </a:rPr>
              <a:t>UNDSS information</a:t>
            </a:r>
            <a:r>
              <a:rPr lang="en-US" dirty="0">
                <a:solidFill>
                  <a:srgbClr val="404040"/>
                </a:solidFill>
              </a:rPr>
              <a:t> easily</a:t>
            </a:r>
            <a:endParaRPr dirty="0">
              <a:solidFill>
                <a:srgbClr val="404040"/>
              </a:solidFill>
            </a:endParaRPr>
          </a:p>
          <a:p>
            <a:pPr marL="578358" lvl="1" indent="-285750">
              <a:lnSpc>
                <a:spcPct val="81000"/>
              </a:lnSpc>
              <a:spcBef>
                <a:spcPts val="400"/>
              </a:spcBef>
              <a:buFont typeface="Arial"/>
              <a:buChar char="•"/>
              <a:defRPr sz="1800">
                <a:solidFill>
                  <a:srgbClr val="000000"/>
                </a:solidFill>
              </a:defRPr>
            </a:pPr>
            <a:r>
              <a:rPr dirty="0">
                <a:solidFill>
                  <a:srgbClr val="404040"/>
                </a:solidFill>
              </a:rPr>
              <a:t>Receive security notifications, headcount request</a:t>
            </a:r>
            <a:br>
              <a:rPr dirty="0">
                <a:solidFill>
                  <a:srgbClr val="404040"/>
                </a:solidFill>
              </a:rPr>
            </a:br>
            <a:r>
              <a:rPr dirty="0">
                <a:solidFill>
                  <a:srgbClr val="404040"/>
                </a:solidFill>
              </a:rPr>
              <a:t>emergency chat capability</a:t>
            </a:r>
          </a:p>
          <a:p>
            <a:pPr marL="230188" lvl="0" indent="-230188">
              <a:lnSpc>
                <a:spcPct val="81000"/>
              </a:lnSpc>
              <a:buFont typeface="Wingdings"/>
              <a:buChar char="▪"/>
              <a:defRPr sz="1800">
                <a:solidFill>
                  <a:srgbClr val="000000"/>
                </a:solidFill>
              </a:defRPr>
            </a:pPr>
            <a:endParaRPr dirty="0">
              <a:solidFill>
                <a:srgbClr val="404040"/>
              </a:solidFill>
            </a:endParaRPr>
          </a:p>
          <a:p>
            <a:pPr marL="230188" lvl="0" indent="-230188">
              <a:lnSpc>
                <a:spcPct val="81000"/>
              </a:lnSpc>
              <a:buFont typeface="Wingdings"/>
              <a:buChar char="▪"/>
              <a:defRPr sz="1800">
                <a:solidFill>
                  <a:srgbClr val="000000"/>
                </a:solidFill>
              </a:defRPr>
            </a:pPr>
            <a:r>
              <a:rPr sz="2000" b="1" dirty="0">
                <a:solidFill>
                  <a:srgbClr val="404040"/>
                </a:solidFill>
              </a:rPr>
              <a:t>Security Professionals</a:t>
            </a:r>
          </a:p>
          <a:p>
            <a:pPr marL="578358" lvl="1" indent="-285750">
              <a:lnSpc>
                <a:spcPct val="81000"/>
              </a:lnSpc>
              <a:spcBef>
                <a:spcPts val="400"/>
              </a:spcBef>
              <a:buFont typeface="Arial"/>
              <a:buChar char="•"/>
              <a:defRPr sz="1800">
                <a:solidFill>
                  <a:srgbClr val="000000"/>
                </a:solidFill>
              </a:defRPr>
            </a:pPr>
            <a:r>
              <a:rPr dirty="0">
                <a:solidFill>
                  <a:srgbClr val="404040"/>
                </a:solidFill>
              </a:rPr>
              <a:t>Enhance security management</a:t>
            </a:r>
          </a:p>
          <a:p>
            <a:pPr marL="578358" lvl="1" indent="-285750">
              <a:lnSpc>
                <a:spcPct val="81000"/>
              </a:lnSpc>
              <a:spcBef>
                <a:spcPts val="400"/>
              </a:spcBef>
              <a:buFont typeface="Arial"/>
              <a:buChar char="•"/>
              <a:defRPr sz="1800">
                <a:solidFill>
                  <a:srgbClr val="000000"/>
                </a:solidFill>
              </a:defRPr>
            </a:pPr>
            <a:r>
              <a:rPr dirty="0">
                <a:solidFill>
                  <a:srgbClr val="404040"/>
                </a:solidFill>
              </a:rPr>
              <a:t>Send security notifications using geo-fencing</a:t>
            </a:r>
          </a:p>
          <a:p>
            <a:pPr marL="578358" lvl="1" indent="-285750">
              <a:lnSpc>
                <a:spcPct val="81000"/>
              </a:lnSpc>
              <a:spcBef>
                <a:spcPts val="400"/>
              </a:spcBef>
              <a:buFont typeface="Arial"/>
              <a:buChar char="•"/>
              <a:defRPr sz="1800">
                <a:solidFill>
                  <a:srgbClr val="000000"/>
                </a:solidFill>
              </a:defRPr>
            </a:pPr>
            <a:r>
              <a:rPr dirty="0">
                <a:solidFill>
                  <a:srgbClr val="404040"/>
                </a:solidFill>
              </a:rPr>
              <a:t>Allow </a:t>
            </a:r>
            <a:r>
              <a:rPr lang="en-US" dirty="0"/>
              <a:t>to account for staff</a:t>
            </a:r>
            <a:endParaRPr dirty="0">
              <a:solidFill>
                <a:srgbClr val="404040"/>
              </a:solidFill>
            </a:endParaRPr>
          </a:p>
          <a:p>
            <a:pPr marL="578358" lvl="1" indent="-285750">
              <a:lnSpc>
                <a:spcPct val="81000"/>
              </a:lnSpc>
              <a:spcBef>
                <a:spcPts val="400"/>
              </a:spcBef>
              <a:buFont typeface="Arial"/>
              <a:buChar char="•"/>
              <a:defRPr sz="1800">
                <a:solidFill>
                  <a:srgbClr val="000000"/>
                </a:solidFill>
              </a:defRPr>
            </a:pPr>
            <a:r>
              <a:rPr dirty="0">
                <a:solidFill>
                  <a:srgbClr val="404040"/>
                </a:solidFill>
              </a:rPr>
              <a:t>Facilitate emergency chat</a:t>
            </a:r>
          </a:p>
          <a:p>
            <a:pPr marL="578358" lvl="1" indent="-285750">
              <a:lnSpc>
                <a:spcPct val="81000"/>
              </a:lnSpc>
              <a:spcBef>
                <a:spcPts val="400"/>
              </a:spcBef>
              <a:buFont typeface="Arial"/>
              <a:buChar char="•"/>
              <a:defRPr sz="1800">
                <a:solidFill>
                  <a:srgbClr val="000000"/>
                </a:solidFill>
              </a:defRPr>
            </a:pPr>
            <a:r>
              <a:rPr dirty="0">
                <a:solidFill>
                  <a:srgbClr val="404040"/>
                </a:solidFill>
              </a:rPr>
              <a:t>Enable/Disable </a:t>
            </a:r>
            <a:r>
              <a:rPr lang="en-US" dirty="0">
                <a:solidFill>
                  <a:srgbClr val="404040"/>
                </a:solidFill>
              </a:rPr>
              <a:t>personnel geo-location</a:t>
            </a:r>
            <a:r>
              <a:rPr dirty="0">
                <a:solidFill>
                  <a:srgbClr val="404040"/>
                </a:solidFill>
              </a:rPr>
              <a:t> in high-risk areas</a:t>
            </a:r>
          </a:p>
          <a:p>
            <a:pPr marL="578358" lvl="1" indent="-285750">
              <a:lnSpc>
                <a:spcPct val="81000"/>
              </a:lnSpc>
              <a:spcBef>
                <a:spcPts val="400"/>
              </a:spcBef>
              <a:buFont typeface="Arial"/>
              <a:buChar char="•"/>
              <a:defRPr sz="1800">
                <a:solidFill>
                  <a:srgbClr val="000000"/>
                </a:solidFill>
              </a:defRPr>
            </a:pPr>
            <a:r>
              <a:rPr dirty="0">
                <a:solidFill>
                  <a:srgbClr val="404040"/>
                </a:solidFill>
              </a:rPr>
              <a:t>Reports and statistics</a:t>
            </a:r>
          </a:p>
        </p:txBody>
      </p:sp>
      <p:pic>
        <p:nvPicPr>
          <p:cNvPr id="76" name="image3.png"/>
          <p:cNvPicPr/>
          <p:nvPr/>
        </p:nvPicPr>
        <p:blipFill>
          <a:blip r:embed="rId4"/>
          <a:stretch>
            <a:fillRect/>
          </a:stretch>
        </p:blipFill>
        <p:spPr>
          <a:xfrm>
            <a:off x="6709413" y="2306467"/>
            <a:ext cx="2434587" cy="4022726"/>
          </a:xfrm>
          <a:prstGeom prst="rect">
            <a:avLst/>
          </a:prstGeom>
          <a:ln w="12700">
            <a:miter lim="400000"/>
          </a:ln>
        </p:spPr>
      </p:pic>
      <p:sp>
        <p:nvSpPr>
          <p:cNvPr id="77" name="Shape 77"/>
          <p:cNvSpPr/>
          <p:nvPr/>
        </p:nvSpPr>
        <p:spPr>
          <a:xfrm>
            <a:off x="-1326" y="762000"/>
            <a:ext cx="9144001" cy="542955"/>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pic>
        <p:nvPicPr>
          <p:cNvPr id="78" name="image3.jpg"/>
          <p:cNvPicPr/>
          <p:nvPr/>
        </p:nvPicPr>
        <p:blipFill>
          <a:blip r:embed="rId5"/>
          <a:stretch>
            <a:fillRect/>
          </a:stretch>
        </p:blipFill>
        <p:spPr>
          <a:xfrm>
            <a:off x="441945" y="182636"/>
            <a:ext cx="4123430" cy="422988"/>
          </a:xfrm>
          <a:prstGeom prst="rect">
            <a:avLst/>
          </a:prstGeom>
          <a:ln w="12700">
            <a:miter lim="400000"/>
          </a:ln>
        </p:spPr>
      </p:pic>
      <p:sp>
        <p:nvSpPr>
          <p:cNvPr id="79" name="Shape 79"/>
          <p:cNvSpPr/>
          <p:nvPr/>
        </p:nvSpPr>
        <p:spPr>
          <a:xfrm>
            <a:off x="7951" y="6297433"/>
            <a:ext cx="9144001" cy="609601"/>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sp>
        <p:nvSpPr>
          <p:cNvPr id="80" name="Shape 80"/>
          <p:cNvSpPr/>
          <p:nvPr/>
        </p:nvSpPr>
        <p:spPr>
          <a:xfrm>
            <a:off x="2286000" y="6459885"/>
            <a:ext cx="4572000" cy="1923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1500"/>
              </a:lnSpc>
              <a:defRPr sz="1400" spc="150">
                <a:solidFill>
                  <a:srgbClr val="FFFFFF"/>
                </a:solidFill>
                <a:latin typeface="Myriad Pro"/>
                <a:ea typeface="Myriad Pro"/>
                <a:cs typeface="Myriad Pro"/>
                <a:sym typeface="Myriad Pro"/>
              </a:defRPr>
            </a:lvl1pPr>
          </a:lstStyle>
          <a:p>
            <a:pPr lvl="0">
              <a:defRPr sz="1800" spc="0">
                <a:solidFill>
                  <a:srgbClr val="000000"/>
                </a:solidFill>
              </a:defRPr>
            </a:pPr>
            <a:r>
              <a:rPr sz="1200" spc="150" dirty="0">
                <a:solidFill>
                  <a:srgbClr val="FFFFFF"/>
                </a:solidFill>
              </a:rPr>
              <a:t>YOUR SAFETY, YOUR SECURITY, OUR PRIORITY</a:t>
            </a:r>
          </a:p>
        </p:txBody>
      </p:sp>
    </p:spTree>
    <p:extLst>
      <p:ext uri="{BB962C8B-B14F-4D97-AF65-F5344CB8AC3E}">
        <p14:creationId xmlns:p14="http://schemas.microsoft.com/office/powerpoint/2010/main" val="21999040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image1.tif"/>
          <p:cNvPicPr/>
          <p:nvPr/>
        </p:nvPicPr>
        <p:blipFill>
          <a:blip r:embed="rId3">
            <a:alphaModFix amt="57000"/>
          </a:blip>
          <a:stretch>
            <a:fillRect/>
          </a:stretch>
        </p:blipFill>
        <p:spPr>
          <a:xfrm>
            <a:off x="4519126" y="276192"/>
            <a:ext cx="6378068" cy="5410728"/>
          </a:xfrm>
          <a:prstGeom prst="rect">
            <a:avLst/>
          </a:prstGeom>
          <a:ln w="12700">
            <a:miter lim="400000"/>
          </a:ln>
          <a:effectLst>
            <a:reflection endPos="40000" dir="5400000" sy="-100000" algn="bl" rotWithShape="0"/>
          </a:effectLst>
        </p:spPr>
      </p:pic>
      <p:sp>
        <p:nvSpPr>
          <p:cNvPr id="124" name="Shape 124"/>
          <p:cNvSpPr>
            <a:spLocks noGrp="1"/>
          </p:cNvSpPr>
          <p:nvPr>
            <p:ph type="body" idx="1"/>
          </p:nvPr>
        </p:nvSpPr>
        <p:spPr>
          <a:xfrm>
            <a:off x="800099" y="2531261"/>
            <a:ext cx="7543802" cy="4023360"/>
          </a:xfrm>
          <a:prstGeom prst="rect">
            <a:avLst/>
          </a:prstGeom>
        </p:spPr>
        <p:txBody>
          <a:bodyPr/>
          <a:lstStyle/>
          <a:p>
            <a:pPr marL="230188" lvl="0" indent="-230188">
              <a:buFont typeface="Wingdings"/>
              <a:buChar char="▪"/>
              <a:defRPr sz="1800">
                <a:solidFill>
                  <a:srgbClr val="000000"/>
                </a:solidFill>
              </a:defRPr>
            </a:pPr>
            <a:r>
              <a:rPr sz="2000" dirty="0">
                <a:solidFill>
                  <a:srgbClr val="404040"/>
                </a:solidFill>
              </a:rPr>
              <a:t>Location-based </a:t>
            </a:r>
            <a:r>
              <a:rPr lang="en-US" sz="2000" dirty="0">
                <a:solidFill>
                  <a:srgbClr val="404040"/>
                </a:solidFill>
              </a:rPr>
              <a:t>t</a:t>
            </a:r>
            <a:r>
              <a:rPr sz="2000" dirty="0">
                <a:solidFill>
                  <a:srgbClr val="404040"/>
                </a:solidFill>
              </a:rPr>
              <a:t>ravel </a:t>
            </a:r>
            <a:r>
              <a:rPr lang="en-US" sz="2000" dirty="0">
                <a:solidFill>
                  <a:srgbClr val="404040"/>
                </a:solidFill>
              </a:rPr>
              <a:t>a</a:t>
            </a:r>
            <a:r>
              <a:rPr sz="2000" dirty="0">
                <a:solidFill>
                  <a:srgbClr val="404040"/>
                </a:solidFill>
              </a:rPr>
              <a:t>dvisory</a:t>
            </a:r>
          </a:p>
          <a:p>
            <a:pPr marL="230188" lvl="0" indent="-230188">
              <a:buFont typeface="Wingdings"/>
              <a:buChar char="▪"/>
              <a:defRPr sz="1800">
                <a:solidFill>
                  <a:srgbClr val="000000"/>
                </a:solidFill>
              </a:defRPr>
            </a:pPr>
            <a:r>
              <a:rPr sz="2000" dirty="0">
                <a:solidFill>
                  <a:srgbClr val="404040"/>
                </a:solidFill>
              </a:rPr>
              <a:t>Security </a:t>
            </a:r>
            <a:r>
              <a:rPr lang="en-US" sz="2000" dirty="0">
                <a:solidFill>
                  <a:srgbClr val="404040"/>
                </a:solidFill>
              </a:rPr>
              <a:t>c</a:t>
            </a:r>
            <a:r>
              <a:rPr sz="2000" dirty="0">
                <a:solidFill>
                  <a:srgbClr val="404040"/>
                </a:solidFill>
              </a:rPr>
              <a:t>learance </a:t>
            </a:r>
            <a:r>
              <a:rPr lang="en-US" sz="2000" dirty="0">
                <a:solidFill>
                  <a:srgbClr val="404040"/>
                </a:solidFill>
              </a:rPr>
              <a:t>s</a:t>
            </a:r>
            <a:r>
              <a:rPr sz="2000" dirty="0">
                <a:solidFill>
                  <a:srgbClr val="404040"/>
                </a:solidFill>
              </a:rPr>
              <a:t>tatus</a:t>
            </a:r>
          </a:p>
          <a:p>
            <a:pPr marL="230188" lvl="0" indent="-230188">
              <a:buFont typeface="Wingdings"/>
              <a:buChar char="▪"/>
              <a:defRPr sz="1800">
                <a:solidFill>
                  <a:srgbClr val="000000"/>
                </a:solidFill>
              </a:defRPr>
            </a:pPr>
            <a:r>
              <a:rPr sz="2000" dirty="0">
                <a:solidFill>
                  <a:srgbClr val="404040"/>
                </a:solidFill>
              </a:rPr>
              <a:t>Emergency </a:t>
            </a:r>
            <a:r>
              <a:rPr lang="en-US" sz="2000" dirty="0">
                <a:solidFill>
                  <a:srgbClr val="404040"/>
                </a:solidFill>
              </a:rPr>
              <a:t>d</a:t>
            </a:r>
            <a:r>
              <a:rPr sz="2000" dirty="0">
                <a:solidFill>
                  <a:srgbClr val="404040"/>
                </a:solidFill>
              </a:rPr>
              <a:t>etails</a:t>
            </a:r>
          </a:p>
          <a:p>
            <a:pPr marL="578358" lvl="1" indent="-285750">
              <a:spcBef>
                <a:spcPts val="400"/>
              </a:spcBef>
              <a:buFont typeface="Arial"/>
              <a:buChar char="•"/>
              <a:defRPr sz="1800">
                <a:solidFill>
                  <a:srgbClr val="000000"/>
                </a:solidFill>
              </a:defRPr>
            </a:pPr>
            <a:r>
              <a:rPr dirty="0">
                <a:solidFill>
                  <a:srgbClr val="404040"/>
                </a:solidFill>
              </a:rPr>
              <a:t>Closest DSS contact details</a:t>
            </a:r>
          </a:p>
          <a:p>
            <a:pPr marL="578358" lvl="1" indent="-285750">
              <a:spcBef>
                <a:spcPts val="400"/>
              </a:spcBef>
              <a:buFont typeface="Arial"/>
              <a:buChar char="•"/>
              <a:defRPr sz="1800">
                <a:solidFill>
                  <a:srgbClr val="000000"/>
                </a:solidFill>
              </a:defRPr>
            </a:pPr>
            <a:r>
              <a:rPr dirty="0">
                <a:solidFill>
                  <a:srgbClr val="404040"/>
                </a:solidFill>
              </a:rPr>
              <a:t>UNDSS ComsCen </a:t>
            </a:r>
          </a:p>
          <a:p>
            <a:pPr marL="578358" lvl="1" indent="-285750">
              <a:spcBef>
                <a:spcPts val="400"/>
              </a:spcBef>
              <a:buFont typeface="Arial"/>
              <a:buChar char="•"/>
              <a:defRPr sz="1800">
                <a:solidFill>
                  <a:srgbClr val="000000"/>
                </a:solidFill>
              </a:defRPr>
            </a:pPr>
            <a:r>
              <a:rPr dirty="0">
                <a:solidFill>
                  <a:srgbClr val="404040"/>
                </a:solidFill>
              </a:rPr>
              <a:t>Emergency chat with UN Security</a:t>
            </a:r>
          </a:p>
          <a:p>
            <a:pPr marL="285750" lvl="0" indent="-285750">
              <a:buFont typeface="Arial"/>
              <a:buChar char="•"/>
              <a:defRPr sz="1800">
                <a:solidFill>
                  <a:srgbClr val="000000"/>
                </a:solidFill>
              </a:defRPr>
            </a:pPr>
            <a:r>
              <a:rPr sz="2000" dirty="0">
                <a:solidFill>
                  <a:srgbClr val="404040"/>
                </a:solidFill>
              </a:rPr>
              <a:t>UN premises locations</a:t>
            </a:r>
          </a:p>
          <a:p>
            <a:pPr marL="578358" lvl="1" indent="-285750">
              <a:spcBef>
                <a:spcPts val="400"/>
              </a:spcBef>
              <a:buFont typeface="Arial"/>
              <a:buChar char="•"/>
              <a:defRPr sz="1800">
                <a:solidFill>
                  <a:srgbClr val="000000"/>
                </a:solidFill>
              </a:defRPr>
            </a:pPr>
            <a:r>
              <a:rPr dirty="0">
                <a:solidFill>
                  <a:srgbClr val="404040"/>
                </a:solidFill>
              </a:rPr>
              <a:t>Integrates with Google maps for</a:t>
            </a:r>
            <a:br>
              <a:rPr dirty="0">
                <a:solidFill>
                  <a:srgbClr val="404040"/>
                </a:solidFill>
              </a:rPr>
            </a:br>
            <a:r>
              <a:rPr dirty="0">
                <a:solidFill>
                  <a:srgbClr val="404040"/>
                </a:solidFill>
              </a:rPr>
              <a:t>directions</a:t>
            </a:r>
          </a:p>
        </p:txBody>
      </p:sp>
      <p:grpSp>
        <p:nvGrpSpPr>
          <p:cNvPr id="127" name="Group 127"/>
          <p:cNvGrpSpPr/>
          <p:nvPr/>
        </p:nvGrpSpPr>
        <p:grpSpPr>
          <a:xfrm>
            <a:off x="7243595" y="2572397"/>
            <a:ext cx="1682057" cy="3157604"/>
            <a:chOff x="0" y="0"/>
            <a:chExt cx="1682056" cy="3157602"/>
          </a:xfrm>
        </p:grpSpPr>
        <p:sp>
          <p:nvSpPr>
            <p:cNvPr id="125" name="Shape 125"/>
            <p:cNvSpPr/>
            <p:nvPr/>
          </p:nvSpPr>
          <p:spPr>
            <a:xfrm>
              <a:off x="0" y="0"/>
              <a:ext cx="1682057" cy="3157603"/>
            </a:xfrm>
            <a:prstGeom prst="rect">
              <a:avLst/>
            </a:prstGeom>
            <a:solidFill>
              <a:srgbClr val="FFFFFF"/>
            </a:solidFill>
            <a:ln w="12700" cap="flat">
              <a:noFill/>
              <a:miter lim="400000"/>
            </a:ln>
            <a:effectLst/>
          </p:spPr>
          <p:txBody>
            <a:bodyPr wrap="square" lIns="0" tIns="0" rIns="0" bIns="0" numCol="1" anchor="ctr">
              <a:noAutofit/>
            </a:bodyPr>
            <a:lstStyle/>
            <a:p>
              <a:pPr lvl="0"/>
              <a:endParaRPr dirty="0"/>
            </a:p>
          </p:txBody>
        </p:sp>
        <p:pic>
          <p:nvPicPr>
            <p:cNvPr id="126" name="image4.png"/>
            <p:cNvPicPr/>
            <p:nvPr/>
          </p:nvPicPr>
          <p:blipFill>
            <a:blip r:embed="rId4"/>
            <a:stretch>
              <a:fillRect/>
            </a:stretch>
          </p:blipFill>
          <p:spPr>
            <a:xfrm>
              <a:off x="0" y="0"/>
              <a:ext cx="1682057" cy="3157603"/>
            </a:xfrm>
            <a:prstGeom prst="rect">
              <a:avLst/>
            </a:prstGeom>
            <a:ln w="57150" cap="sq">
              <a:solidFill>
                <a:srgbClr val="1C5F90"/>
              </a:solidFill>
              <a:prstDash val="solid"/>
              <a:miter lim="800000"/>
            </a:ln>
            <a:effectLst>
              <a:outerShdw blurRad="50800" dist="38100" dir="5400000" rotWithShape="0">
                <a:srgbClr val="000000">
                  <a:alpha val="40000"/>
                </a:srgbClr>
              </a:outerShdw>
              <a:reflection stA="33000" endPos="40000" dir="5400000" sy="-100000" algn="bl" rotWithShape="0"/>
            </a:effectLst>
          </p:spPr>
        </p:pic>
      </p:grpSp>
      <p:pic>
        <p:nvPicPr>
          <p:cNvPr id="128" name="image5.png"/>
          <p:cNvPicPr/>
          <p:nvPr/>
        </p:nvPicPr>
        <p:blipFill>
          <a:blip r:embed="rId5"/>
          <a:stretch>
            <a:fillRect/>
          </a:stretch>
        </p:blipFill>
        <p:spPr>
          <a:xfrm>
            <a:off x="4776284" y="2873664"/>
            <a:ext cx="1638188" cy="3157604"/>
          </a:xfrm>
          <a:prstGeom prst="rect">
            <a:avLst/>
          </a:prstGeom>
          <a:ln w="12700">
            <a:miter lim="400000"/>
          </a:ln>
        </p:spPr>
      </p:pic>
      <p:grpSp>
        <p:nvGrpSpPr>
          <p:cNvPr id="131" name="Group 131"/>
          <p:cNvGrpSpPr/>
          <p:nvPr/>
        </p:nvGrpSpPr>
        <p:grpSpPr>
          <a:xfrm>
            <a:off x="6022488" y="2124059"/>
            <a:ext cx="1642800" cy="2947376"/>
            <a:chOff x="0" y="0"/>
            <a:chExt cx="1642798" cy="2947374"/>
          </a:xfrm>
        </p:grpSpPr>
        <p:sp>
          <p:nvSpPr>
            <p:cNvPr id="129" name="Shape 129"/>
            <p:cNvSpPr/>
            <p:nvPr/>
          </p:nvSpPr>
          <p:spPr>
            <a:xfrm>
              <a:off x="0" y="0"/>
              <a:ext cx="1642799" cy="2947375"/>
            </a:xfrm>
            <a:prstGeom prst="rect">
              <a:avLst/>
            </a:prstGeom>
            <a:solidFill>
              <a:srgbClr val="FFFFFF"/>
            </a:solidFill>
            <a:ln w="12700" cap="flat">
              <a:noFill/>
              <a:miter lim="400000"/>
            </a:ln>
            <a:effectLst/>
          </p:spPr>
          <p:txBody>
            <a:bodyPr wrap="square" lIns="0" tIns="0" rIns="0" bIns="0" numCol="1" anchor="ctr">
              <a:noAutofit/>
            </a:bodyPr>
            <a:lstStyle/>
            <a:p>
              <a:pPr lvl="0"/>
              <a:endParaRPr dirty="0"/>
            </a:p>
          </p:txBody>
        </p:sp>
        <p:pic>
          <p:nvPicPr>
            <p:cNvPr id="130" name="image6.png"/>
            <p:cNvPicPr/>
            <p:nvPr/>
          </p:nvPicPr>
          <p:blipFill>
            <a:blip r:embed="rId6"/>
            <a:stretch>
              <a:fillRect/>
            </a:stretch>
          </p:blipFill>
          <p:spPr>
            <a:xfrm>
              <a:off x="0" y="0"/>
              <a:ext cx="1642799" cy="2947375"/>
            </a:xfrm>
            <a:prstGeom prst="rect">
              <a:avLst/>
            </a:prstGeom>
            <a:ln w="57150" cap="sq">
              <a:solidFill>
                <a:srgbClr val="1C5F90"/>
              </a:solidFill>
              <a:prstDash val="solid"/>
              <a:miter lim="800000"/>
            </a:ln>
            <a:effectLst>
              <a:reflection stA="33000" endPos="40000" dir="5400000" sy="-100000" algn="bl" rotWithShape="0"/>
            </a:effectLst>
          </p:spPr>
        </p:pic>
      </p:grpSp>
      <p:sp>
        <p:nvSpPr>
          <p:cNvPr id="132" name="Shape 132"/>
          <p:cNvSpPr/>
          <p:nvPr/>
        </p:nvSpPr>
        <p:spPr>
          <a:xfrm>
            <a:off x="-1326" y="762000"/>
            <a:ext cx="9144001" cy="542955"/>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pic>
        <p:nvPicPr>
          <p:cNvPr id="133" name="image3.jpg"/>
          <p:cNvPicPr/>
          <p:nvPr/>
        </p:nvPicPr>
        <p:blipFill>
          <a:blip r:embed="rId7"/>
          <a:stretch>
            <a:fillRect/>
          </a:stretch>
        </p:blipFill>
        <p:spPr>
          <a:xfrm>
            <a:off x="441945" y="182636"/>
            <a:ext cx="4123430" cy="422988"/>
          </a:xfrm>
          <a:prstGeom prst="rect">
            <a:avLst/>
          </a:prstGeom>
          <a:ln w="12700">
            <a:miter lim="400000"/>
          </a:ln>
        </p:spPr>
      </p:pic>
      <p:sp>
        <p:nvSpPr>
          <p:cNvPr id="134" name="Shape 134"/>
          <p:cNvSpPr/>
          <p:nvPr/>
        </p:nvSpPr>
        <p:spPr>
          <a:xfrm>
            <a:off x="7951" y="6297433"/>
            <a:ext cx="9144001" cy="609601"/>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sp>
        <p:nvSpPr>
          <p:cNvPr id="135" name="Shape 135"/>
          <p:cNvSpPr/>
          <p:nvPr/>
        </p:nvSpPr>
        <p:spPr>
          <a:xfrm>
            <a:off x="2286000" y="6459885"/>
            <a:ext cx="4572000" cy="2882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1500"/>
              </a:lnSpc>
              <a:defRPr sz="1400" spc="150">
                <a:solidFill>
                  <a:srgbClr val="FFFFFF"/>
                </a:solidFill>
                <a:latin typeface="Myriad Pro"/>
                <a:ea typeface="Myriad Pro"/>
                <a:cs typeface="Myriad Pro"/>
                <a:sym typeface="Myriad Pro"/>
              </a:defRPr>
            </a:lvl1pPr>
          </a:lstStyle>
          <a:p>
            <a:pPr lvl="0">
              <a:defRPr sz="1800" spc="0">
                <a:solidFill>
                  <a:srgbClr val="000000"/>
                </a:solidFill>
              </a:defRPr>
            </a:pPr>
            <a:r>
              <a:rPr sz="1400" spc="150" dirty="0">
                <a:solidFill>
                  <a:srgbClr val="FFFFFF"/>
                </a:solidFill>
              </a:rPr>
              <a:t>YOUR SAFETY, YOUR SECURITY, OUR PRIORITY</a:t>
            </a:r>
          </a:p>
        </p:txBody>
      </p:sp>
      <p:sp>
        <p:nvSpPr>
          <p:cNvPr id="137" name="Shape 137"/>
          <p:cNvSpPr/>
          <p:nvPr/>
        </p:nvSpPr>
        <p:spPr>
          <a:xfrm>
            <a:off x="800100" y="705358"/>
            <a:ext cx="7543800" cy="145075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defTabSz="914400">
              <a:lnSpc>
                <a:spcPct val="85000"/>
              </a:lnSpc>
              <a:defRPr sz="2800" spc="-58">
                <a:solidFill>
                  <a:srgbClr val="01B0EF"/>
                </a:solidFill>
                <a:latin typeface="Raleway Bold"/>
                <a:ea typeface="Raleway Bold"/>
                <a:cs typeface="Raleway Bold"/>
                <a:sym typeface="Raleway Bold"/>
              </a:defRPr>
            </a:lvl1pPr>
          </a:lstStyle>
          <a:p>
            <a:pPr lvl="0">
              <a:defRPr sz="1800" spc="0">
                <a:solidFill>
                  <a:srgbClr val="000000"/>
                </a:solidFill>
              </a:defRPr>
            </a:pPr>
            <a:r>
              <a:rPr sz="2800" spc="-58" dirty="0">
                <a:solidFill>
                  <a:srgbClr val="01B0EF"/>
                </a:solidFill>
              </a:rPr>
              <a:t>Security-Related Information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image1.tif"/>
          <p:cNvPicPr/>
          <p:nvPr/>
        </p:nvPicPr>
        <p:blipFill>
          <a:blip r:embed="rId3">
            <a:alphaModFix amt="57000"/>
          </a:blip>
          <a:stretch>
            <a:fillRect/>
          </a:stretch>
        </p:blipFill>
        <p:spPr>
          <a:xfrm>
            <a:off x="4519126" y="276192"/>
            <a:ext cx="6378068" cy="5410728"/>
          </a:xfrm>
          <a:prstGeom prst="rect">
            <a:avLst/>
          </a:prstGeom>
          <a:ln w="12700">
            <a:miter lim="400000"/>
          </a:ln>
          <a:effectLst>
            <a:reflection endPos="40000" dir="5400000" sy="-100000" algn="bl" rotWithShape="0"/>
          </a:effectLst>
        </p:spPr>
      </p:pic>
      <p:sp>
        <p:nvSpPr>
          <p:cNvPr id="140" name="Shape 140"/>
          <p:cNvSpPr>
            <a:spLocks noGrp="1"/>
          </p:cNvSpPr>
          <p:nvPr>
            <p:ph type="body" idx="1"/>
          </p:nvPr>
        </p:nvSpPr>
        <p:spPr>
          <a:xfrm>
            <a:off x="801865" y="2425804"/>
            <a:ext cx="5005186" cy="4023360"/>
          </a:xfrm>
          <a:prstGeom prst="rect">
            <a:avLst/>
          </a:prstGeom>
        </p:spPr>
        <p:txBody>
          <a:bodyPr/>
          <a:lstStyle/>
          <a:p>
            <a:pPr marL="250472" lvl="1" indent="-202847">
              <a:spcBef>
                <a:spcPts val="400"/>
              </a:spcBef>
              <a:buFont typeface="Wingdings"/>
              <a:buChar char="▪"/>
              <a:defRPr sz="1800">
                <a:solidFill>
                  <a:srgbClr val="000000"/>
                </a:solidFill>
              </a:defRPr>
            </a:pPr>
            <a:r>
              <a:rPr sz="2000" dirty="0">
                <a:solidFill>
                  <a:srgbClr val="404040"/>
                </a:solidFill>
              </a:rPr>
              <a:t>Receive location-based security notifications </a:t>
            </a:r>
            <a:br>
              <a:rPr sz="2000" dirty="0">
                <a:solidFill>
                  <a:srgbClr val="404040"/>
                </a:solidFill>
              </a:rPr>
            </a:br>
            <a:r>
              <a:rPr sz="2000" dirty="0">
                <a:solidFill>
                  <a:srgbClr val="404040"/>
                </a:solidFill>
              </a:rPr>
              <a:t>(Information / Warning / Alert)</a:t>
            </a:r>
            <a:endParaRPr dirty="0">
              <a:solidFill>
                <a:srgbClr val="404040"/>
              </a:solidFill>
            </a:endParaRPr>
          </a:p>
          <a:p>
            <a:pPr marL="491309" lvl="2" indent="-260804">
              <a:spcBef>
                <a:spcPts val="400"/>
              </a:spcBef>
              <a:buFont typeface="Wingdings"/>
              <a:buChar char="▪"/>
              <a:defRPr sz="1800">
                <a:solidFill>
                  <a:srgbClr val="000000"/>
                </a:solidFill>
              </a:defRPr>
            </a:pPr>
            <a:r>
              <a:rPr sz="2000" dirty="0">
                <a:solidFill>
                  <a:srgbClr val="404040"/>
                </a:solidFill>
              </a:rPr>
              <a:t>in Designated Areas, Security Areas, Risk Management Areas</a:t>
            </a:r>
            <a:endParaRPr sz="1400" dirty="0">
              <a:solidFill>
                <a:srgbClr val="404040"/>
              </a:solidFill>
            </a:endParaRPr>
          </a:p>
          <a:p>
            <a:pPr marL="491309" lvl="2" indent="-260804">
              <a:spcBef>
                <a:spcPts val="400"/>
              </a:spcBef>
              <a:buFont typeface="Wingdings"/>
              <a:buChar char="▪"/>
              <a:defRPr sz="1800">
                <a:solidFill>
                  <a:srgbClr val="000000"/>
                </a:solidFill>
              </a:defRPr>
            </a:pPr>
            <a:r>
              <a:rPr sz="2000" dirty="0">
                <a:solidFill>
                  <a:srgbClr val="404040"/>
                </a:solidFill>
              </a:rPr>
              <a:t>in or near ad-hoc security notification area (geo-fencing)</a:t>
            </a:r>
            <a:endParaRPr sz="1400" dirty="0">
              <a:solidFill>
                <a:srgbClr val="404040"/>
              </a:solidFill>
            </a:endParaRPr>
          </a:p>
          <a:p>
            <a:pPr marL="230188" lvl="1" indent="-182563">
              <a:spcBef>
                <a:spcPts val="400"/>
              </a:spcBef>
              <a:buFont typeface="Wingdings"/>
              <a:buChar char="▪"/>
              <a:defRPr sz="1800">
                <a:solidFill>
                  <a:srgbClr val="000000"/>
                </a:solidFill>
              </a:defRPr>
            </a:pPr>
            <a:endParaRPr sz="2200" dirty="0">
              <a:solidFill>
                <a:srgbClr val="404040"/>
              </a:solidFill>
            </a:endParaRPr>
          </a:p>
          <a:p>
            <a:pPr marL="270757" lvl="1" indent="-223132">
              <a:spcBef>
                <a:spcPts val="400"/>
              </a:spcBef>
              <a:buFont typeface="Wingdings"/>
              <a:buChar char="▪"/>
              <a:defRPr sz="1800">
                <a:solidFill>
                  <a:srgbClr val="000000"/>
                </a:solidFill>
              </a:defRPr>
            </a:pPr>
            <a:r>
              <a:rPr sz="2200" dirty="0">
                <a:solidFill>
                  <a:srgbClr val="404040"/>
                </a:solidFill>
              </a:rPr>
              <a:t>List of past security notifications is saved on device</a:t>
            </a:r>
          </a:p>
        </p:txBody>
      </p:sp>
      <p:pic>
        <p:nvPicPr>
          <p:cNvPr id="141" name="image7.png"/>
          <p:cNvPicPr/>
          <p:nvPr/>
        </p:nvPicPr>
        <p:blipFill>
          <a:blip r:embed="rId4"/>
          <a:stretch>
            <a:fillRect/>
          </a:stretch>
        </p:blipFill>
        <p:spPr>
          <a:xfrm>
            <a:off x="6130149" y="1358102"/>
            <a:ext cx="2750949" cy="4886183"/>
          </a:xfrm>
          <a:prstGeom prst="rect">
            <a:avLst/>
          </a:prstGeom>
          <a:ln w="12700">
            <a:miter lim="400000"/>
          </a:ln>
        </p:spPr>
      </p:pic>
      <p:sp>
        <p:nvSpPr>
          <p:cNvPr id="142" name="Shape 142"/>
          <p:cNvSpPr/>
          <p:nvPr/>
        </p:nvSpPr>
        <p:spPr>
          <a:xfrm>
            <a:off x="-1326" y="762000"/>
            <a:ext cx="9144001" cy="542955"/>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pic>
        <p:nvPicPr>
          <p:cNvPr id="143" name="image3.jpg"/>
          <p:cNvPicPr/>
          <p:nvPr/>
        </p:nvPicPr>
        <p:blipFill>
          <a:blip r:embed="rId5"/>
          <a:stretch>
            <a:fillRect/>
          </a:stretch>
        </p:blipFill>
        <p:spPr>
          <a:xfrm>
            <a:off x="441945" y="182636"/>
            <a:ext cx="4123430" cy="422988"/>
          </a:xfrm>
          <a:prstGeom prst="rect">
            <a:avLst/>
          </a:prstGeom>
          <a:ln w="12700">
            <a:miter lim="400000"/>
          </a:ln>
        </p:spPr>
      </p:pic>
      <p:sp>
        <p:nvSpPr>
          <p:cNvPr id="144" name="Shape 144"/>
          <p:cNvSpPr/>
          <p:nvPr/>
        </p:nvSpPr>
        <p:spPr>
          <a:xfrm>
            <a:off x="7951" y="6297433"/>
            <a:ext cx="9144001" cy="609601"/>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sp>
        <p:nvSpPr>
          <p:cNvPr id="145" name="Shape 145"/>
          <p:cNvSpPr/>
          <p:nvPr/>
        </p:nvSpPr>
        <p:spPr>
          <a:xfrm>
            <a:off x="2286000" y="6459885"/>
            <a:ext cx="4572000" cy="288292"/>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1500"/>
              </a:lnSpc>
              <a:defRPr sz="1400" spc="150">
                <a:solidFill>
                  <a:srgbClr val="FFFFFF"/>
                </a:solidFill>
                <a:latin typeface="Myriad Pro"/>
                <a:ea typeface="Myriad Pro"/>
                <a:cs typeface="Myriad Pro"/>
                <a:sym typeface="Myriad Pro"/>
              </a:defRPr>
            </a:lvl1pPr>
          </a:lstStyle>
          <a:p>
            <a:pPr lvl="0">
              <a:defRPr sz="1800" spc="0">
                <a:solidFill>
                  <a:srgbClr val="000000"/>
                </a:solidFill>
              </a:defRPr>
            </a:pPr>
            <a:r>
              <a:rPr sz="1400" spc="150" dirty="0">
                <a:solidFill>
                  <a:srgbClr val="FFFFFF"/>
                </a:solidFill>
              </a:rPr>
              <a:t>YOUR SAFETY, YOUR SECURITY, OUR PRIORITY</a:t>
            </a:r>
          </a:p>
        </p:txBody>
      </p:sp>
      <p:sp>
        <p:nvSpPr>
          <p:cNvPr id="147" name="Shape 147"/>
          <p:cNvSpPr/>
          <p:nvPr/>
        </p:nvSpPr>
        <p:spPr>
          <a:xfrm>
            <a:off x="800100" y="705358"/>
            <a:ext cx="7543800" cy="145075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defTabSz="914400">
              <a:lnSpc>
                <a:spcPct val="85000"/>
              </a:lnSpc>
              <a:defRPr sz="2800" spc="-58">
                <a:solidFill>
                  <a:srgbClr val="01B0EF"/>
                </a:solidFill>
                <a:latin typeface="Raleway Bold"/>
                <a:ea typeface="Raleway Bold"/>
                <a:cs typeface="Raleway Bold"/>
                <a:sym typeface="Raleway Bold"/>
              </a:defRPr>
            </a:lvl1pPr>
          </a:lstStyle>
          <a:p>
            <a:pPr lvl="0">
              <a:defRPr sz="1800" spc="0">
                <a:solidFill>
                  <a:srgbClr val="000000"/>
                </a:solidFill>
              </a:defRPr>
            </a:pPr>
            <a:r>
              <a:rPr sz="2800" spc="-58" dirty="0">
                <a:solidFill>
                  <a:srgbClr val="01B0EF"/>
                </a:solidFill>
              </a:rPr>
              <a:t>Security Notifications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 name="image1.tif"/>
          <p:cNvPicPr/>
          <p:nvPr/>
        </p:nvPicPr>
        <p:blipFill>
          <a:blip r:embed="rId3">
            <a:alphaModFix amt="57000"/>
          </a:blip>
          <a:stretch>
            <a:fillRect/>
          </a:stretch>
        </p:blipFill>
        <p:spPr>
          <a:xfrm>
            <a:off x="4519126" y="276192"/>
            <a:ext cx="6378068" cy="5410728"/>
          </a:xfrm>
          <a:prstGeom prst="rect">
            <a:avLst/>
          </a:prstGeom>
          <a:ln w="12700">
            <a:miter lim="400000"/>
          </a:ln>
          <a:effectLst>
            <a:reflection endPos="40000" dir="5400000" sy="-100000" algn="bl" rotWithShape="0"/>
          </a:effectLst>
        </p:spPr>
      </p:pic>
      <p:sp>
        <p:nvSpPr>
          <p:cNvPr id="150" name="Shape 150"/>
          <p:cNvSpPr>
            <a:spLocks noGrp="1"/>
          </p:cNvSpPr>
          <p:nvPr>
            <p:ph type="body" idx="1"/>
          </p:nvPr>
        </p:nvSpPr>
        <p:spPr>
          <a:xfrm>
            <a:off x="826242" y="2296321"/>
            <a:ext cx="4736358" cy="4023360"/>
          </a:xfrm>
          <a:prstGeom prst="rect">
            <a:avLst/>
          </a:prstGeom>
        </p:spPr>
        <p:txBody>
          <a:bodyPr/>
          <a:lstStyle/>
          <a:p>
            <a:pPr marL="230188" lvl="0" indent="-230188">
              <a:buFont typeface="Wingdings"/>
              <a:buChar char="▪"/>
              <a:defRPr sz="1800">
                <a:solidFill>
                  <a:srgbClr val="000000"/>
                </a:solidFill>
              </a:defRPr>
            </a:pPr>
            <a:r>
              <a:rPr sz="2000" dirty="0">
                <a:solidFill>
                  <a:srgbClr val="404040"/>
                </a:solidFill>
              </a:rPr>
              <a:t>Receive requests for status</a:t>
            </a:r>
          </a:p>
          <a:p>
            <a:pPr marL="578358" lvl="1" indent="-285750">
              <a:spcBef>
                <a:spcPts val="400"/>
              </a:spcBef>
              <a:buFont typeface="Arial"/>
              <a:buChar char="•"/>
              <a:defRPr sz="1800">
                <a:solidFill>
                  <a:srgbClr val="000000"/>
                </a:solidFill>
              </a:defRPr>
            </a:pPr>
            <a:r>
              <a:rPr dirty="0">
                <a:solidFill>
                  <a:srgbClr val="404040"/>
                </a:solidFill>
              </a:rPr>
              <a:t>I’m okay</a:t>
            </a:r>
          </a:p>
          <a:p>
            <a:pPr marL="578358" lvl="1" indent="-285750">
              <a:spcBef>
                <a:spcPts val="400"/>
              </a:spcBef>
              <a:buFont typeface="Arial"/>
              <a:buChar char="•"/>
              <a:defRPr sz="1800">
                <a:solidFill>
                  <a:srgbClr val="000000"/>
                </a:solidFill>
              </a:defRPr>
            </a:pPr>
            <a:r>
              <a:rPr dirty="0">
                <a:solidFill>
                  <a:srgbClr val="404040"/>
                </a:solidFill>
              </a:rPr>
              <a:t>I’m not okay</a:t>
            </a:r>
          </a:p>
          <a:p>
            <a:pPr marL="341313" lvl="0" indent="-341313">
              <a:buFont typeface="Wingdings"/>
              <a:buChar char="➢"/>
              <a:defRPr sz="1800">
                <a:solidFill>
                  <a:srgbClr val="000000"/>
                </a:solidFill>
              </a:defRPr>
            </a:pPr>
            <a:r>
              <a:rPr sz="2000" dirty="0">
                <a:solidFill>
                  <a:srgbClr val="404040"/>
                </a:solidFill>
              </a:rPr>
              <a:t>in Designated Areas, Security Areas, </a:t>
            </a:r>
            <a:br>
              <a:rPr sz="2000" dirty="0">
                <a:solidFill>
                  <a:srgbClr val="404040"/>
                </a:solidFill>
              </a:rPr>
            </a:br>
            <a:r>
              <a:rPr sz="2000" dirty="0">
                <a:solidFill>
                  <a:srgbClr val="404040"/>
                </a:solidFill>
              </a:rPr>
              <a:t>Risk Management Areas</a:t>
            </a:r>
          </a:p>
          <a:p>
            <a:pPr marL="341313" lvl="0" indent="-341313">
              <a:buFont typeface="Wingdings"/>
              <a:buChar char="➢"/>
              <a:defRPr sz="1800">
                <a:solidFill>
                  <a:srgbClr val="000000"/>
                </a:solidFill>
              </a:defRPr>
            </a:pPr>
            <a:r>
              <a:rPr sz="2000" dirty="0">
                <a:solidFill>
                  <a:srgbClr val="404040"/>
                </a:solidFill>
              </a:rPr>
              <a:t>in or near ad-hoc security notification areas (geo-fencing)</a:t>
            </a:r>
            <a:endParaRPr lang="en-US" sz="2000" dirty="0">
              <a:solidFill>
                <a:srgbClr val="404040"/>
              </a:solidFill>
            </a:endParaRPr>
          </a:p>
          <a:p>
            <a:pPr marL="341313" lvl="0" indent="-341313">
              <a:buFont typeface="Wingdings"/>
              <a:buChar char="➢"/>
              <a:defRPr sz="1800">
                <a:solidFill>
                  <a:srgbClr val="000000"/>
                </a:solidFill>
              </a:defRPr>
            </a:pPr>
            <a:r>
              <a:rPr lang="en-US" b="1" dirty="0"/>
              <a:t>During the pilot, there </a:t>
            </a:r>
            <a:r>
              <a:rPr lang="en-US" b="1" dirty="0">
                <a:solidFill>
                  <a:srgbClr val="FF0000"/>
                </a:solidFill>
              </a:rPr>
              <a:t>will be no response from UNDSS or any other entity</a:t>
            </a:r>
            <a:r>
              <a:rPr lang="en-US" b="1" dirty="0"/>
              <a:t> if a user responds “I’M NOT OKAY” to any test message sent.</a:t>
            </a:r>
            <a:endParaRPr sz="2000" b="1" dirty="0">
              <a:solidFill>
                <a:srgbClr val="404040"/>
              </a:solidFill>
            </a:endParaRPr>
          </a:p>
        </p:txBody>
      </p:sp>
      <p:grpSp>
        <p:nvGrpSpPr>
          <p:cNvPr id="153" name="Group 153"/>
          <p:cNvGrpSpPr/>
          <p:nvPr/>
        </p:nvGrpSpPr>
        <p:grpSpPr>
          <a:xfrm>
            <a:off x="6874240" y="1454016"/>
            <a:ext cx="2107461" cy="3956184"/>
            <a:chOff x="0" y="0"/>
            <a:chExt cx="2107459" cy="3956182"/>
          </a:xfrm>
        </p:grpSpPr>
        <p:sp>
          <p:nvSpPr>
            <p:cNvPr id="151" name="Shape 151"/>
            <p:cNvSpPr/>
            <p:nvPr/>
          </p:nvSpPr>
          <p:spPr>
            <a:xfrm>
              <a:off x="0" y="0"/>
              <a:ext cx="2107460" cy="3956183"/>
            </a:xfrm>
            <a:prstGeom prst="rect">
              <a:avLst/>
            </a:prstGeom>
            <a:solidFill>
              <a:srgbClr val="FFFFFF"/>
            </a:solidFill>
            <a:ln w="12700" cap="flat">
              <a:noFill/>
              <a:miter lim="400000"/>
            </a:ln>
            <a:effectLst/>
          </p:spPr>
          <p:txBody>
            <a:bodyPr wrap="square" lIns="0" tIns="0" rIns="0" bIns="0" numCol="1" anchor="ctr">
              <a:noAutofit/>
            </a:bodyPr>
            <a:lstStyle/>
            <a:p>
              <a:pPr lvl="0"/>
              <a:endParaRPr dirty="0"/>
            </a:p>
          </p:txBody>
        </p:sp>
        <p:pic>
          <p:nvPicPr>
            <p:cNvPr id="152" name="image4.png"/>
            <p:cNvPicPr/>
            <p:nvPr/>
          </p:nvPicPr>
          <p:blipFill>
            <a:blip r:embed="rId4"/>
            <a:stretch>
              <a:fillRect/>
            </a:stretch>
          </p:blipFill>
          <p:spPr>
            <a:xfrm>
              <a:off x="0" y="0"/>
              <a:ext cx="2107460" cy="3956183"/>
            </a:xfrm>
            <a:prstGeom prst="rect">
              <a:avLst/>
            </a:prstGeom>
            <a:ln w="57150" cap="sq">
              <a:solidFill>
                <a:srgbClr val="1C5F90"/>
              </a:solidFill>
              <a:prstDash val="solid"/>
              <a:miter lim="800000"/>
            </a:ln>
            <a:effectLst>
              <a:outerShdw blurRad="50800" dist="38100" dir="5400000" rotWithShape="0">
                <a:srgbClr val="000000">
                  <a:alpha val="40000"/>
                </a:srgbClr>
              </a:outerShdw>
              <a:reflection stA="33000" endPos="40000" dir="5400000" sy="-100000" algn="bl" rotWithShape="0"/>
            </a:effectLst>
          </p:spPr>
        </p:pic>
      </p:grpSp>
      <p:pic>
        <p:nvPicPr>
          <p:cNvPr id="154" name="image8.png"/>
          <p:cNvPicPr/>
          <p:nvPr/>
        </p:nvPicPr>
        <p:blipFill>
          <a:blip r:embed="rId5"/>
          <a:stretch>
            <a:fillRect/>
          </a:stretch>
        </p:blipFill>
        <p:spPr>
          <a:xfrm>
            <a:off x="5653013" y="2732839"/>
            <a:ext cx="2576883" cy="4581124"/>
          </a:xfrm>
          <a:prstGeom prst="rect">
            <a:avLst/>
          </a:prstGeom>
          <a:ln w="12700">
            <a:miter lim="400000"/>
          </a:ln>
        </p:spPr>
      </p:pic>
      <p:sp>
        <p:nvSpPr>
          <p:cNvPr id="155" name="Shape 155"/>
          <p:cNvSpPr/>
          <p:nvPr/>
        </p:nvSpPr>
        <p:spPr>
          <a:xfrm>
            <a:off x="-1326" y="762000"/>
            <a:ext cx="9144001" cy="542955"/>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pic>
        <p:nvPicPr>
          <p:cNvPr id="156" name="image3.jpg"/>
          <p:cNvPicPr/>
          <p:nvPr/>
        </p:nvPicPr>
        <p:blipFill>
          <a:blip r:embed="rId6"/>
          <a:stretch>
            <a:fillRect/>
          </a:stretch>
        </p:blipFill>
        <p:spPr>
          <a:xfrm>
            <a:off x="441945" y="182636"/>
            <a:ext cx="4123430" cy="422988"/>
          </a:xfrm>
          <a:prstGeom prst="rect">
            <a:avLst/>
          </a:prstGeom>
          <a:ln w="12700">
            <a:miter lim="400000"/>
          </a:ln>
        </p:spPr>
      </p:pic>
      <p:sp>
        <p:nvSpPr>
          <p:cNvPr id="157" name="Shape 157"/>
          <p:cNvSpPr/>
          <p:nvPr/>
        </p:nvSpPr>
        <p:spPr>
          <a:xfrm>
            <a:off x="7951" y="6297433"/>
            <a:ext cx="9144001" cy="609601"/>
          </a:xfrm>
          <a:prstGeom prst="rect">
            <a:avLst/>
          </a:prstGeom>
          <a:solidFill>
            <a:srgbClr val="00B0F0"/>
          </a:solidFill>
          <a:ln w="12700">
            <a:miter lim="400000"/>
          </a:ln>
        </p:spPr>
        <p:txBody>
          <a:bodyPr lIns="0" tIns="0" rIns="0" bIns="0" anchor="ctr"/>
          <a:lstStyle/>
          <a:p>
            <a:pPr lvl="0" algn="ctr" defTabSz="914400">
              <a:defRPr>
                <a:solidFill>
                  <a:srgbClr val="FFFFFF"/>
                </a:solidFill>
              </a:defRPr>
            </a:pPr>
            <a:endParaRPr dirty="0"/>
          </a:p>
        </p:txBody>
      </p:sp>
      <p:sp>
        <p:nvSpPr>
          <p:cNvPr id="160" name="Shape 160"/>
          <p:cNvSpPr/>
          <p:nvPr/>
        </p:nvSpPr>
        <p:spPr>
          <a:xfrm>
            <a:off x="800100" y="705358"/>
            <a:ext cx="7543800" cy="145075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normAutofit/>
          </a:bodyPr>
          <a:lstStyle>
            <a:lvl1pPr defTabSz="914400">
              <a:lnSpc>
                <a:spcPct val="85000"/>
              </a:lnSpc>
              <a:defRPr sz="2800" spc="-58">
                <a:solidFill>
                  <a:srgbClr val="01B0EF"/>
                </a:solidFill>
                <a:latin typeface="Raleway Bold"/>
                <a:ea typeface="Raleway Bold"/>
                <a:cs typeface="Raleway Bold"/>
                <a:sym typeface="Raleway Bold"/>
              </a:defRPr>
            </a:lvl1pPr>
          </a:lstStyle>
          <a:p>
            <a:pPr lvl="0">
              <a:defRPr sz="1800" spc="0">
                <a:solidFill>
                  <a:srgbClr val="000000"/>
                </a:solidFill>
              </a:defRPr>
            </a:pPr>
            <a:r>
              <a:rPr lang="en-US" sz="2800" spc="-58" dirty="0">
                <a:solidFill>
                  <a:srgbClr val="01B0EF"/>
                </a:solidFill>
              </a:rPr>
              <a:t>Request for Status</a:t>
            </a:r>
            <a:endParaRPr sz="2800" spc="-58" dirty="0">
              <a:solidFill>
                <a:srgbClr val="01B0EF"/>
              </a:solidFill>
            </a:endParaRPr>
          </a:p>
        </p:txBody>
      </p:sp>
      <p:sp>
        <p:nvSpPr>
          <p:cNvPr id="14" name="Shape 80"/>
          <p:cNvSpPr/>
          <p:nvPr/>
        </p:nvSpPr>
        <p:spPr>
          <a:xfrm>
            <a:off x="2286000" y="6459885"/>
            <a:ext cx="4572000" cy="192360"/>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lgn="ctr" defTabSz="914400">
              <a:lnSpc>
                <a:spcPts val="1500"/>
              </a:lnSpc>
              <a:defRPr sz="1400" spc="150">
                <a:solidFill>
                  <a:srgbClr val="FFFFFF"/>
                </a:solidFill>
                <a:latin typeface="Myriad Pro"/>
                <a:ea typeface="Myriad Pro"/>
                <a:cs typeface="Myriad Pro"/>
                <a:sym typeface="Myriad Pro"/>
              </a:defRPr>
            </a:lvl1pPr>
          </a:lstStyle>
          <a:p>
            <a:pPr lvl="0">
              <a:defRPr sz="1800" spc="0">
                <a:solidFill>
                  <a:srgbClr val="000000"/>
                </a:solidFill>
              </a:defRPr>
            </a:pPr>
            <a:r>
              <a:rPr sz="1200" spc="150" dirty="0">
                <a:solidFill>
                  <a:srgbClr val="FFFFFF"/>
                </a:solidFill>
              </a:rPr>
              <a:t>YOUR SAFETY, YOUR SECURITY, OUR PRIORITY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87AE29C-3838-4E1F-BBE4-6670427EFEE1}"/>
              </a:ext>
            </a:extLst>
          </p:cNvPr>
          <p:cNvSpPr/>
          <p:nvPr/>
        </p:nvSpPr>
        <p:spPr>
          <a:xfrm>
            <a:off x="0" y="762000"/>
            <a:ext cx="9144000" cy="5429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Raleway"/>
              </a:rPr>
              <a:t>What do people think about the eTA?</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46" y="182636"/>
            <a:ext cx="4123428" cy="422988"/>
          </a:xfrm>
          <a:prstGeom prst="rect">
            <a:avLst/>
          </a:prstGeom>
        </p:spPr>
      </p:pic>
      <p:sp>
        <p:nvSpPr>
          <p:cNvPr id="7" name="Rectangle 6"/>
          <p:cNvSpPr/>
          <p:nvPr/>
        </p:nvSpPr>
        <p:spPr>
          <a:xfrm>
            <a:off x="7952" y="6297433"/>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sp>
        <p:nvSpPr>
          <p:cNvPr id="8" name="TextBox 7"/>
          <p:cNvSpPr txBox="1"/>
          <p:nvPr/>
        </p:nvSpPr>
        <p:spPr>
          <a:xfrm>
            <a:off x="1790700" y="6477000"/>
            <a:ext cx="5562600" cy="290721"/>
          </a:xfrm>
          <a:prstGeom prst="rect">
            <a:avLst/>
          </a:prstGeom>
          <a:noFill/>
        </p:spPr>
        <p:txBody>
          <a:bodyPr wrap="square" rtlCol="0">
            <a:spAutoFit/>
          </a:bodyPr>
          <a:lstStyle/>
          <a:p>
            <a:pPr algn="ctr">
              <a:lnSpc>
                <a:spcPts val="1500"/>
              </a:lnSpc>
            </a:pPr>
            <a:r>
              <a:rPr lang="en-US" sz="1600" kern="600" spc="150" dirty="0">
                <a:solidFill>
                  <a:schemeClr val="bg1"/>
                </a:solidFill>
                <a:latin typeface="+mj-lt"/>
              </a:rPr>
              <a:t>YOUR SAFETY, YOUR SECURITY, OUR PRIORITY</a:t>
            </a:r>
            <a:endParaRPr lang="en-GB" sz="1600" kern="600" spc="150" dirty="0">
              <a:solidFill>
                <a:schemeClr val="bg1"/>
              </a:solidFill>
              <a:latin typeface="+mj-lt"/>
            </a:endParaRPr>
          </a:p>
        </p:txBody>
      </p:sp>
      <p:sp>
        <p:nvSpPr>
          <p:cNvPr id="32" name="TextBox 31">
            <a:extLst>
              <a:ext uri="{FF2B5EF4-FFF2-40B4-BE49-F238E27FC236}">
                <a16:creationId xmlns:a16="http://schemas.microsoft.com/office/drawing/2014/main" id="{F0274C04-FE5B-44E6-89C5-D411380AE723}"/>
              </a:ext>
            </a:extLst>
          </p:cNvPr>
          <p:cNvSpPr txBox="1"/>
          <p:nvPr/>
        </p:nvSpPr>
        <p:spPr>
          <a:xfrm>
            <a:off x="457200" y="4130024"/>
            <a:ext cx="2438400" cy="338554"/>
          </a:xfrm>
          <a:prstGeom prst="rect">
            <a:avLst/>
          </a:prstGeom>
          <a:noFill/>
        </p:spPr>
        <p:txBody>
          <a:bodyPr wrap="square" rtlCol="0">
            <a:spAutoFit/>
          </a:bodyPr>
          <a:lstStyle/>
          <a:p>
            <a:pPr algn="ctr"/>
            <a:r>
              <a:rPr lang="en-US" sz="1600">
                <a:latin typeface="Raleway"/>
              </a:rPr>
              <a:t>Felt safer using the app</a:t>
            </a:r>
          </a:p>
        </p:txBody>
      </p:sp>
      <p:sp>
        <p:nvSpPr>
          <p:cNvPr id="35" name="TextBox 34">
            <a:extLst>
              <a:ext uri="{FF2B5EF4-FFF2-40B4-BE49-F238E27FC236}">
                <a16:creationId xmlns:a16="http://schemas.microsoft.com/office/drawing/2014/main" id="{FC256B12-BA1D-4CE3-8297-8FFBDEC8772A}"/>
              </a:ext>
            </a:extLst>
          </p:cNvPr>
          <p:cNvSpPr txBox="1"/>
          <p:nvPr/>
        </p:nvSpPr>
        <p:spPr>
          <a:xfrm>
            <a:off x="3276600" y="4139625"/>
            <a:ext cx="2438400" cy="584775"/>
          </a:xfrm>
          <a:prstGeom prst="rect">
            <a:avLst/>
          </a:prstGeom>
          <a:noFill/>
        </p:spPr>
        <p:txBody>
          <a:bodyPr wrap="square" rtlCol="0">
            <a:spAutoFit/>
          </a:bodyPr>
          <a:lstStyle>
            <a:defPPr>
              <a:defRPr lang="en-US"/>
            </a:defPPr>
            <a:lvl1pPr algn="ctr">
              <a:defRPr sz="1600">
                <a:latin typeface="Raleway"/>
              </a:defRPr>
            </a:lvl1pPr>
          </a:lstStyle>
          <a:p>
            <a:r>
              <a:rPr lang="en-US"/>
              <a:t>Provides relevant security information</a:t>
            </a:r>
          </a:p>
        </p:txBody>
      </p:sp>
      <p:sp>
        <p:nvSpPr>
          <p:cNvPr id="36" name="TextBox 35">
            <a:extLst>
              <a:ext uri="{FF2B5EF4-FFF2-40B4-BE49-F238E27FC236}">
                <a16:creationId xmlns:a16="http://schemas.microsoft.com/office/drawing/2014/main" id="{0F142513-87CC-4149-9EC2-359E6ED74BEB}"/>
              </a:ext>
            </a:extLst>
          </p:cNvPr>
          <p:cNvSpPr txBox="1"/>
          <p:nvPr/>
        </p:nvSpPr>
        <p:spPr>
          <a:xfrm>
            <a:off x="6096000" y="4137096"/>
            <a:ext cx="2438400" cy="584775"/>
          </a:xfrm>
          <a:prstGeom prst="rect">
            <a:avLst/>
          </a:prstGeom>
          <a:noFill/>
        </p:spPr>
        <p:txBody>
          <a:bodyPr wrap="square" rtlCol="0">
            <a:spAutoFit/>
          </a:bodyPr>
          <a:lstStyle>
            <a:defPPr>
              <a:defRPr lang="en-US"/>
            </a:defPPr>
            <a:lvl1pPr algn="ctr">
              <a:defRPr sz="1600">
                <a:latin typeface="Raleway"/>
              </a:defRPr>
            </a:lvl1pPr>
          </a:lstStyle>
          <a:p>
            <a:r>
              <a:rPr lang="en-US" dirty="0"/>
              <a:t>Intend to use it in areas with elevated risk</a:t>
            </a:r>
          </a:p>
        </p:txBody>
      </p:sp>
      <p:grpSp>
        <p:nvGrpSpPr>
          <p:cNvPr id="15" name="Group 14">
            <a:extLst>
              <a:ext uri="{FF2B5EF4-FFF2-40B4-BE49-F238E27FC236}">
                <a16:creationId xmlns:a16="http://schemas.microsoft.com/office/drawing/2014/main" id="{EC351430-4011-4933-8A5C-669DABFC5C9A}"/>
              </a:ext>
            </a:extLst>
          </p:cNvPr>
          <p:cNvGrpSpPr/>
          <p:nvPr/>
        </p:nvGrpSpPr>
        <p:grpSpPr>
          <a:xfrm>
            <a:off x="762000" y="2421573"/>
            <a:ext cx="1982971" cy="1656676"/>
            <a:chOff x="762000" y="2339025"/>
            <a:chExt cx="1982971" cy="1656676"/>
          </a:xfrm>
        </p:grpSpPr>
        <p:pic>
          <p:nvPicPr>
            <p:cNvPr id="4" name="Picture 3">
              <a:extLst>
                <a:ext uri="{FF2B5EF4-FFF2-40B4-BE49-F238E27FC236}">
                  <a16:creationId xmlns:a16="http://schemas.microsoft.com/office/drawing/2014/main" id="{C44314BE-D235-44A8-BFEA-4A40B866ADD8}"/>
                </a:ext>
              </a:extLst>
            </p:cNvPr>
            <p:cNvPicPr>
              <a:picLocks noChangeAspect="1"/>
            </p:cNvPicPr>
            <p:nvPr/>
          </p:nvPicPr>
          <p:blipFill rotWithShape="1">
            <a:blip r:embed="rId4"/>
            <a:srcRect t="1862" b="1862"/>
            <a:stretch/>
          </p:blipFill>
          <p:spPr>
            <a:xfrm>
              <a:off x="762000" y="2339025"/>
              <a:ext cx="1814454" cy="1656676"/>
            </a:xfrm>
            <a:prstGeom prst="rect">
              <a:avLst/>
            </a:prstGeom>
          </p:spPr>
        </p:pic>
        <p:sp>
          <p:nvSpPr>
            <p:cNvPr id="9" name="TextBox 8">
              <a:extLst>
                <a:ext uri="{FF2B5EF4-FFF2-40B4-BE49-F238E27FC236}">
                  <a16:creationId xmlns:a16="http://schemas.microsoft.com/office/drawing/2014/main" id="{12858588-308B-43D4-842A-458815947185}"/>
                </a:ext>
              </a:extLst>
            </p:cNvPr>
            <p:cNvSpPr txBox="1"/>
            <p:nvPr/>
          </p:nvSpPr>
          <p:spPr>
            <a:xfrm>
              <a:off x="763771" y="2707389"/>
              <a:ext cx="1981200" cy="923330"/>
            </a:xfrm>
            <a:prstGeom prst="rect">
              <a:avLst/>
            </a:prstGeom>
            <a:noFill/>
          </p:spPr>
          <p:txBody>
            <a:bodyPr wrap="square" rtlCol="0">
              <a:spAutoFit/>
            </a:bodyPr>
            <a:lstStyle/>
            <a:p>
              <a:pPr algn="ctr"/>
              <a:r>
                <a:rPr lang="en-US" sz="5400">
                  <a:latin typeface="Raleway"/>
                </a:rPr>
                <a:t>72%</a:t>
              </a:r>
            </a:p>
          </p:txBody>
        </p:sp>
      </p:grpSp>
      <p:grpSp>
        <p:nvGrpSpPr>
          <p:cNvPr id="16" name="Group 15">
            <a:extLst>
              <a:ext uri="{FF2B5EF4-FFF2-40B4-BE49-F238E27FC236}">
                <a16:creationId xmlns:a16="http://schemas.microsoft.com/office/drawing/2014/main" id="{6E064615-5D37-4FD8-8150-4C2653BB7E95}"/>
              </a:ext>
            </a:extLst>
          </p:cNvPr>
          <p:cNvGrpSpPr/>
          <p:nvPr/>
        </p:nvGrpSpPr>
        <p:grpSpPr>
          <a:xfrm>
            <a:off x="6425610" y="2446042"/>
            <a:ext cx="1727790" cy="1613083"/>
            <a:chOff x="6425610" y="2363494"/>
            <a:chExt cx="1727790" cy="1613083"/>
          </a:xfrm>
        </p:grpSpPr>
        <p:pic>
          <p:nvPicPr>
            <p:cNvPr id="26" name="Picture 25">
              <a:extLst>
                <a:ext uri="{FF2B5EF4-FFF2-40B4-BE49-F238E27FC236}">
                  <a16:creationId xmlns:a16="http://schemas.microsoft.com/office/drawing/2014/main" id="{DF0D1964-314D-45D3-9B06-DD32FB61EE19}"/>
                </a:ext>
              </a:extLst>
            </p:cNvPr>
            <p:cNvPicPr>
              <a:picLocks noChangeAspect="1"/>
            </p:cNvPicPr>
            <p:nvPr/>
          </p:nvPicPr>
          <p:blipFill rotWithShape="1">
            <a:blip r:embed="rId5"/>
            <a:srcRect l="8924" t="1356" r="9467" b="1776"/>
            <a:stretch/>
          </p:blipFill>
          <p:spPr>
            <a:xfrm>
              <a:off x="6526789" y="2363494"/>
              <a:ext cx="1626611" cy="1607322"/>
            </a:xfrm>
            <a:prstGeom prst="rect">
              <a:avLst/>
            </a:prstGeom>
          </p:spPr>
        </p:pic>
        <p:pic>
          <p:nvPicPr>
            <p:cNvPr id="14" name="Picture 13">
              <a:extLst>
                <a:ext uri="{FF2B5EF4-FFF2-40B4-BE49-F238E27FC236}">
                  <a16:creationId xmlns:a16="http://schemas.microsoft.com/office/drawing/2014/main" id="{5F983EBD-42D4-43E1-8C61-ADEA3F35E504}"/>
                </a:ext>
              </a:extLst>
            </p:cNvPr>
            <p:cNvPicPr>
              <a:picLocks noChangeAspect="1"/>
            </p:cNvPicPr>
            <p:nvPr/>
          </p:nvPicPr>
          <p:blipFill rotWithShape="1">
            <a:blip r:embed="rId6"/>
            <a:srcRect t="8421" b="5262"/>
            <a:stretch/>
          </p:blipFill>
          <p:spPr>
            <a:xfrm>
              <a:off x="6425610" y="2365744"/>
              <a:ext cx="1723787" cy="1610833"/>
            </a:xfrm>
            <a:prstGeom prst="rect">
              <a:avLst/>
            </a:prstGeom>
          </p:spPr>
        </p:pic>
      </p:grpSp>
      <p:grpSp>
        <p:nvGrpSpPr>
          <p:cNvPr id="17" name="Group 16">
            <a:extLst>
              <a:ext uri="{FF2B5EF4-FFF2-40B4-BE49-F238E27FC236}">
                <a16:creationId xmlns:a16="http://schemas.microsoft.com/office/drawing/2014/main" id="{0D4E3E57-78B4-49C3-85ED-4E091CBBB85D}"/>
              </a:ext>
            </a:extLst>
          </p:cNvPr>
          <p:cNvGrpSpPr/>
          <p:nvPr/>
        </p:nvGrpSpPr>
        <p:grpSpPr>
          <a:xfrm>
            <a:off x="3547731" y="2379180"/>
            <a:ext cx="1981200" cy="1717755"/>
            <a:chOff x="3547731" y="2296632"/>
            <a:chExt cx="1981200" cy="1717755"/>
          </a:xfrm>
        </p:grpSpPr>
        <p:pic>
          <p:nvPicPr>
            <p:cNvPr id="13" name="Picture 12">
              <a:extLst>
                <a:ext uri="{FF2B5EF4-FFF2-40B4-BE49-F238E27FC236}">
                  <a16:creationId xmlns:a16="http://schemas.microsoft.com/office/drawing/2014/main" id="{B35997C0-3689-4B2F-A7CC-4D0D6DB6FF27}"/>
                </a:ext>
              </a:extLst>
            </p:cNvPr>
            <p:cNvPicPr>
              <a:picLocks noChangeAspect="1"/>
            </p:cNvPicPr>
            <p:nvPr/>
          </p:nvPicPr>
          <p:blipFill>
            <a:blip r:embed="rId7"/>
            <a:stretch>
              <a:fillRect/>
            </a:stretch>
          </p:blipFill>
          <p:spPr>
            <a:xfrm>
              <a:off x="3593805" y="2296632"/>
              <a:ext cx="1747202" cy="1717755"/>
            </a:xfrm>
            <a:prstGeom prst="rect">
              <a:avLst/>
            </a:prstGeom>
          </p:spPr>
        </p:pic>
        <p:sp>
          <p:nvSpPr>
            <p:cNvPr id="27" name="TextBox 26">
              <a:extLst>
                <a:ext uri="{FF2B5EF4-FFF2-40B4-BE49-F238E27FC236}">
                  <a16:creationId xmlns:a16="http://schemas.microsoft.com/office/drawing/2014/main" id="{F28D3377-347D-4A61-9EE1-24D6D52D1805}"/>
                </a:ext>
              </a:extLst>
            </p:cNvPr>
            <p:cNvSpPr txBox="1"/>
            <p:nvPr/>
          </p:nvSpPr>
          <p:spPr>
            <a:xfrm>
              <a:off x="3547731" y="2732567"/>
              <a:ext cx="1981200" cy="923330"/>
            </a:xfrm>
            <a:prstGeom prst="rect">
              <a:avLst/>
            </a:prstGeom>
            <a:noFill/>
          </p:spPr>
          <p:txBody>
            <a:bodyPr wrap="square" rtlCol="0">
              <a:spAutoFit/>
            </a:bodyPr>
            <a:lstStyle/>
            <a:p>
              <a:pPr algn="ctr"/>
              <a:r>
                <a:rPr lang="en-US" sz="5400">
                  <a:latin typeface="Raleway"/>
                </a:rPr>
                <a:t>87%</a:t>
              </a:r>
            </a:p>
          </p:txBody>
        </p:sp>
      </p:grpSp>
      <p:sp>
        <p:nvSpPr>
          <p:cNvPr id="28" name="TextBox 27">
            <a:extLst>
              <a:ext uri="{FF2B5EF4-FFF2-40B4-BE49-F238E27FC236}">
                <a16:creationId xmlns:a16="http://schemas.microsoft.com/office/drawing/2014/main" id="{BDC0730F-BE42-4EF2-AC15-733BB5C7C1AD}"/>
              </a:ext>
            </a:extLst>
          </p:cNvPr>
          <p:cNvSpPr txBox="1"/>
          <p:nvPr/>
        </p:nvSpPr>
        <p:spPr>
          <a:xfrm>
            <a:off x="6324600" y="2749548"/>
            <a:ext cx="1981200" cy="923330"/>
          </a:xfrm>
          <a:prstGeom prst="rect">
            <a:avLst/>
          </a:prstGeom>
          <a:noFill/>
        </p:spPr>
        <p:txBody>
          <a:bodyPr wrap="square" rtlCol="0">
            <a:spAutoFit/>
          </a:bodyPr>
          <a:lstStyle/>
          <a:p>
            <a:pPr algn="ctr"/>
            <a:r>
              <a:rPr lang="en-US" sz="5400">
                <a:latin typeface="Raleway"/>
              </a:rPr>
              <a:t>98%</a:t>
            </a:r>
          </a:p>
        </p:txBody>
      </p:sp>
    </p:spTree>
    <p:extLst>
      <p:ext uri="{BB962C8B-B14F-4D97-AF65-F5344CB8AC3E}">
        <p14:creationId xmlns:p14="http://schemas.microsoft.com/office/powerpoint/2010/main" val="17511160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FB309B59-C901-4D2E-B67B-5D3924AA5DD3}"/>
              </a:ext>
            </a:extLst>
          </p:cNvPr>
          <p:cNvGrpSpPr/>
          <p:nvPr/>
        </p:nvGrpSpPr>
        <p:grpSpPr>
          <a:xfrm>
            <a:off x="6419975" y="3214838"/>
            <a:ext cx="1699119" cy="1607420"/>
            <a:chOff x="3099260" y="3214838"/>
            <a:chExt cx="1699119" cy="1607420"/>
          </a:xfrm>
        </p:grpSpPr>
        <p:pic>
          <p:nvPicPr>
            <p:cNvPr id="29" name="Picture 28">
              <a:extLst>
                <a:ext uri="{FF2B5EF4-FFF2-40B4-BE49-F238E27FC236}">
                  <a16:creationId xmlns:a16="http://schemas.microsoft.com/office/drawing/2014/main" id="{360F0A74-08F4-42F4-B451-DF1D4A73D676}"/>
                </a:ext>
              </a:extLst>
            </p:cNvPr>
            <p:cNvPicPr>
              <a:picLocks noChangeAspect="1"/>
            </p:cNvPicPr>
            <p:nvPr/>
          </p:nvPicPr>
          <p:blipFill>
            <a:blip r:embed="rId3"/>
            <a:stretch>
              <a:fillRect/>
            </a:stretch>
          </p:blipFill>
          <p:spPr>
            <a:xfrm>
              <a:off x="3099260" y="3214838"/>
              <a:ext cx="1699119" cy="1607420"/>
            </a:xfrm>
            <a:prstGeom prst="rect">
              <a:avLst/>
            </a:prstGeom>
          </p:spPr>
        </p:pic>
        <p:sp>
          <p:nvSpPr>
            <p:cNvPr id="40" name="TextBox 39">
              <a:extLst>
                <a:ext uri="{FF2B5EF4-FFF2-40B4-BE49-F238E27FC236}">
                  <a16:creationId xmlns:a16="http://schemas.microsoft.com/office/drawing/2014/main" id="{5DD04662-060E-4ECE-BC36-881B46365514}"/>
                </a:ext>
              </a:extLst>
            </p:cNvPr>
            <p:cNvSpPr txBox="1"/>
            <p:nvPr/>
          </p:nvSpPr>
          <p:spPr>
            <a:xfrm>
              <a:off x="3489158" y="3677062"/>
              <a:ext cx="1086853" cy="707886"/>
            </a:xfrm>
            <a:prstGeom prst="rect">
              <a:avLst/>
            </a:prstGeom>
            <a:noFill/>
          </p:spPr>
          <p:txBody>
            <a:bodyPr wrap="square" rtlCol="0">
              <a:spAutoFit/>
            </a:bodyPr>
            <a:lstStyle/>
            <a:p>
              <a:pPr algn="ctr"/>
              <a:r>
                <a:rPr lang="en-US" sz="4000" dirty="0">
                  <a:latin typeface="Raleway" panose="020B0003030101060003"/>
                  <a:cs typeface="Microsoft Sans Serif" panose="020B0604020202020204" pitchFamily="34" charset="0"/>
                </a:rPr>
                <a:t>43%</a:t>
              </a:r>
            </a:p>
          </p:txBody>
        </p:sp>
      </p:grpSp>
      <p:sp>
        <p:nvSpPr>
          <p:cNvPr id="5" name="Rectangle 4"/>
          <p:cNvSpPr/>
          <p:nvPr/>
        </p:nvSpPr>
        <p:spPr>
          <a:xfrm>
            <a:off x="-1325" y="762000"/>
            <a:ext cx="9144000" cy="5429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46" y="182636"/>
            <a:ext cx="4123428" cy="422988"/>
          </a:xfrm>
          <a:prstGeom prst="rect">
            <a:avLst/>
          </a:prstGeom>
        </p:spPr>
      </p:pic>
      <p:sp>
        <p:nvSpPr>
          <p:cNvPr id="7" name="Rectangle 6"/>
          <p:cNvSpPr/>
          <p:nvPr/>
        </p:nvSpPr>
        <p:spPr>
          <a:xfrm>
            <a:off x="7952" y="6297433"/>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sp>
        <p:nvSpPr>
          <p:cNvPr id="8" name="TextBox 7"/>
          <p:cNvSpPr txBox="1"/>
          <p:nvPr/>
        </p:nvSpPr>
        <p:spPr>
          <a:xfrm>
            <a:off x="1790700" y="6477000"/>
            <a:ext cx="5562600" cy="290721"/>
          </a:xfrm>
          <a:prstGeom prst="rect">
            <a:avLst/>
          </a:prstGeom>
          <a:noFill/>
        </p:spPr>
        <p:txBody>
          <a:bodyPr wrap="square" rtlCol="0">
            <a:spAutoFit/>
          </a:bodyPr>
          <a:lstStyle/>
          <a:p>
            <a:pPr algn="ctr">
              <a:lnSpc>
                <a:spcPts val="1500"/>
              </a:lnSpc>
            </a:pPr>
            <a:r>
              <a:rPr lang="en-US" sz="1600" kern="600" spc="150" dirty="0">
                <a:solidFill>
                  <a:schemeClr val="bg1"/>
                </a:solidFill>
                <a:latin typeface="+mj-lt"/>
              </a:rPr>
              <a:t>YOUR SAFETY, YOUR SECURITY, OUR PRIORITY</a:t>
            </a:r>
            <a:endParaRPr lang="en-GB" sz="1600" kern="600" spc="150" dirty="0">
              <a:solidFill>
                <a:schemeClr val="bg1"/>
              </a:solidFill>
              <a:latin typeface="+mj-lt"/>
            </a:endParaRPr>
          </a:p>
        </p:txBody>
      </p:sp>
      <p:sp>
        <p:nvSpPr>
          <p:cNvPr id="10" name="Rectangle 9"/>
          <p:cNvSpPr/>
          <p:nvPr/>
        </p:nvSpPr>
        <p:spPr>
          <a:xfrm>
            <a:off x="408816" y="919212"/>
            <a:ext cx="8277984" cy="543739"/>
          </a:xfrm>
          <a:prstGeom prst="rect">
            <a:avLst/>
          </a:prstGeom>
        </p:spPr>
        <p:txBody>
          <a:bodyPr wrap="square">
            <a:spAutoFit/>
          </a:bodyPr>
          <a:lstStyle/>
          <a:p>
            <a:pPr algn="ctr"/>
            <a:r>
              <a:rPr lang="en-US" sz="4400" b="1" baseline="30000" dirty="0">
                <a:solidFill>
                  <a:schemeClr val="bg1"/>
                </a:solidFill>
              </a:rPr>
              <a:t>What do people think about the eTA?</a:t>
            </a:r>
          </a:p>
        </p:txBody>
      </p:sp>
      <p:sp>
        <p:nvSpPr>
          <p:cNvPr id="28" name="TextBox 27">
            <a:extLst>
              <a:ext uri="{FF2B5EF4-FFF2-40B4-BE49-F238E27FC236}">
                <a16:creationId xmlns:a16="http://schemas.microsoft.com/office/drawing/2014/main" id="{0021EBDF-CA83-45F0-A53E-329A1EE76514}"/>
              </a:ext>
            </a:extLst>
          </p:cNvPr>
          <p:cNvSpPr txBox="1"/>
          <p:nvPr/>
        </p:nvSpPr>
        <p:spPr>
          <a:xfrm>
            <a:off x="6324600" y="4710447"/>
            <a:ext cx="2133600" cy="338554"/>
          </a:xfrm>
          <a:prstGeom prst="rect">
            <a:avLst/>
          </a:prstGeom>
          <a:noFill/>
        </p:spPr>
        <p:txBody>
          <a:bodyPr wrap="square" rtlCol="0">
            <a:spAutoFit/>
          </a:bodyPr>
          <a:lstStyle>
            <a:defPPr>
              <a:defRPr lang="en-US"/>
            </a:defPPr>
            <a:lvl1pPr algn="ctr">
              <a:defRPr sz="1600">
                <a:latin typeface="Raleway"/>
              </a:defRPr>
            </a:lvl1pPr>
          </a:lstStyle>
          <a:p>
            <a:r>
              <a:rPr lang="en-US"/>
              <a:t>Will use it full-time</a:t>
            </a:r>
          </a:p>
        </p:txBody>
      </p:sp>
      <p:sp>
        <p:nvSpPr>
          <p:cNvPr id="18" name="Rectangle 17">
            <a:extLst>
              <a:ext uri="{FF2B5EF4-FFF2-40B4-BE49-F238E27FC236}">
                <a16:creationId xmlns:a16="http://schemas.microsoft.com/office/drawing/2014/main" id="{D4F9610A-9AFB-4801-8FC2-946231950187}"/>
              </a:ext>
            </a:extLst>
          </p:cNvPr>
          <p:cNvSpPr/>
          <p:nvPr/>
        </p:nvSpPr>
        <p:spPr>
          <a:xfrm>
            <a:off x="990600" y="1774364"/>
            <a:ext cx="7239000" cy="1121236"/>
          </a:xfrm>
          <a:prstGeom prst="rect">
            <a:avLst/>
          </a:prstGeom>
        </p:spPr>
        <p:txBody>
          <a:bodyPr vert="horz" lIns="91440" tIns="45720" rIns="91440" bIns="45720" rtlCol="0">
            <a:normAutofit/>
          </a:bodyPr>
          <a:lstStyle/>
          <a:p>
            <a:pPr marL="342900" indent="-342900">
              <a:lnSpc>
                <a:spcPct val="120000"/>
              </a:lnSpc>
              <a:buClr>
                <a:schemeClr val="accent5"/>
              </a:buClr>
              <a:buFont typeface="Wingdings" panose="05000000000000000000" pitchFamily="2" charset="2"/>
              <a:buChar char="§"/>
            </a:pPr>
            <a:r>
              <a:rPr lang="en-GB" sz="2000" dirty="0">
                <a:solidFill>
                  <a:schemeClr val="tx2"/>
                </a:solidFill>
              </a:rPr>
              <a:t>Responses indicate that effectively communicating the benefits of eTA in all environments is key</a:t>
            </a:r>
            <a:endParaRPr lang="en-US" sz="2000" dirty="0">
              <a:solidFill>
                <a:schemeClr val="tx2"/>
              </a:solidFill>
            </a:endParaRPr>
          </a:p>
        </p:txBody>
      </p:sp>
      <p:grpSp>
        <p:nvGrpSpPr>
          <p:cNvPr id="17" name="Group 16">
            <a:extLst>
              <a:ext uri="{FF2B5EF4-FFF2-40B4-BE49-F238E27FC236}">
                <a16:creationId xmlns:a16="http://schemas.microsoft.com/office/drawing/2014/main" id="{E7568097-9DE9-4ABD-B237-BACEB11CCC12}"/>
              </a:ext>
            </a:extLst>
          </p:cNvPr>
          <p:cNvGrpSpPr/>
          <p:nvPr/>
        </p:nvGrpSpPr>
        <p:grpSpPr>
          <a:xfrm>
            <a:off x="4343400" y="3268649"/>
            <a:ext cx="1493437" cy="1486231"/>
            <a:chOff x="4214854" y="3268649"/>
            <a:chExt cx="1493437" cy="1486231"/>
          </a:xfrm>
        </p:grpSpPr>
        <p:pic>
          <p:nvPicPr>
            <p:cNvPr id="15" name="Picture 14">
              <a:extLst>
                <a:ext uri="{FF2B5EF4-FFF2-40B4-BE49-F238E27FC236}">
                  <a16:creationId xmlns:a16="http://schemas.microsoft.com/office/drawing/2014/main" id="{A17E3259-634A-4763-8E00-A23D1FD0D4BE}"/>
                </a:ext>
              </a:extLst>
            </p:cNvPr>
            <p:cNvPicPr>
              <a:picLocks noChangeAspect="1"/>
            </p:cNvPicPr>
            <p:nvPr/>
          </p:nvPicPr>
          <p:blipFill rotWithShape="1">
            <a:blip r:embed="rId5"/>
            <a:srcRect l="-1343" t="624"/>
            <a:stretch/>
          </p:blipFill>
          <p:spPr>
            <a:xfrm>
              <a:off x="4214854" y="3268649"/>
              <a:ext cx="1493437" cy="1486231"/>
            </a:xfrm>
            <a:prstGeom prst="ellipse">
              <a:avLst/>
            </a:prstGeom>
          </p:spPr>
        </p:pic>
        <p:sp>
          <p:nvSpPr>
            <p:cNvPr id="22" name="TextBox 21">
              <a:extLst>
                <a:ext uri="{FF2B5EF4-FFF2-40B4-BE49-F238E27FC236}">
                  <a16:creationId xmlns:a16="http://schemas.microsoft.com/office/drawing/2014/main" id="{1C9D4860-3142-4AC3-85BB-DD104EBC071F}"/>
                </a:ext>
              </a:extLst>
            </p:cNvPr>
            <p:cNvSpPr txBox="1"/>
            <p:nvPr/>
          </p:nvSpPr>
          <p:spPr>
            <a:xfrm>
              <a:off x="4399466" y="3618335"/>
              <a:ext cx="1086853" cy="707886"/>
            </a:xfrm>
            <a:prstGeom prst="rect">
              <a:avLst/>
            </a:prstGeom>
            <a:noFill/>
          </p:spPr>
          <p:txBody>
            <a:bodyPr wrap="square" rtlCol="0">
              <a:spAutoFit/>
            </a:bodyPr>
            <a:lstStyle/>
            <a:p>
              <a:pPr algn="ctr"/>
              <a:r>
                <a:rPr lang="en-US" sz="4000">
                  <a:latin typeface="Raleway" panose="020B0003030101060003"/>
                  <a:cs typeface="Microsoft Sans Serif" panose="020B0604020202020204" pitchFamily="34" charset="0"/>
                </a:rPr>
                <a:t>69%</a:t>
              </a:r>
              <a:endParaRPr lang="en-US" sz="4000" dirty="0">
                <a:latin typeface="Raleway" panose="020B0003030101060003"/>
                <a:cs typeface="Microsoft Sans Serif" panose="020B0604020202020204" pitchFamily="34" charset="0"/>
              </a:endParaRPr>
            </a:p>
          </p:txBody>
        </p:sp>
      </p:grpSp>
      <p:sp>
        <p:nvSpPr>
          <p:cNvPr id="24" name="TextBox 23">
            <a:extLst>
              <a:ext uri="{FF2B5EF4-FFF2-40B4-BE49-F238E27FC236}">
                <a16:creationId xmlns:a16="http://schemas.microsoft.com/office/drawing/2014/main" id="{B01D799E-3A78-4AFE-A809-A1F1FF1707AE}"/>
              </a:ext>
            </a:extLst>
          </p:cNvPr>
          <p:cNvSpPr txBox="1"/>
          <p:nvPr/>
        </p:nvSpPr>
        <p:spPr>
          <a:xfrm>
            <a:off x="-76200" y="4699000"/>
            <a:ext cx="2438400" cy="656526"/>
          </a:xfrm>
          <a:prstGeom prst="rect">
            <a:avLst/>
          </a:prstGeom>
          <a:noFill/>
        </p:spPr>
        <p:txBody>
          <a:bodyPr wrap="square" rtlCol="0">
            <a:spAutoFit/>
          </a:bodyPr>
          <a:lstStyle/>
          <a:p>
            <a:pPr lvl="0" algn="ctr">
              <a:lnSpc>
                <a:spcPct val="120000"/>
              </a:lnSpc>
              <a:spcBef>
                <a:spcPts val="0"/>
              </a:spcBef>
              <a:buClr>
                <a:schemeClr val="accent6">
                  <a:lumMod val="75000"/>
                </a:schemeClr>
              </a:buClr>
            </a:pPr>
            <a:r>
              <a:rPr lang="en-US" sz="1600">
                <a:latin typeface="Raleway"/>
              </a:rPr>
              <a:t>No reservations regarding privacy</a:t>
            </a:r>
          </a:p>
        </p:txBody>
      </p:sp>
      <p:pic>
        <p:nvPicPr>
          <p:cNvPr id="20" name="Picture 19">
            <a:extLst>
              <a:ext uri="{FF2B5EF4-FFF2-40B4-BE49-F238E27FC236}">
                <a16:creationId xmlns:a16="http://schemas.microsoft.com/office/drawing/2014/main" id="{1F4643BA-9363-42A5-B3DD-8022F89FE01D}"/>
              </a:ext>
            </a:extLst>
          </p:cNvPr>
          <p:cNvPicPr>
            <a:picLocks noChangeAspect="1"/>
          </p:cNvPicPr>
          <p:nvPr/>
        </p:nvPicPr>
        <p:blipFill rotWithShape="1">
          <a:blip r:embed="rId6"/>
          <a:srcRect l="4787" t="6654" r="6868" b="4316"/>
          <a:stretch/>
        </p:blipFill>
        <p:spPr>
          <a:xfrm>
            <a:off x="2514600" y="3355258"/>
            <a:ext cx="1321950" cy="1312607"/>
          </a:xfrm>
          <a:prstGeom prst="ellipse">
            <a:avLst/>
          </a:prstGeom>
        </p:spPr>
      </p:pic>
      <p:sp>
        <p:nvSpPr>
          <p:cNvPr id="19" name="TextBox 18">
            <a:extLst>
              <a:ext uri="{FF2B5EF4-FFF2-40B4-BE49-F238E27FC236}">
                <a16:creationId xmlns:a16="http://schemas.microsoft.com/office/drawing/2014/main" id="{9B7A5D37-03FF-454D-A960-673D7E067C69}"/>
              </a:ext>
            </a:extLst>
          </p:cNvPr>
          <p:cNvSpPr txBox="1"/>
          <p:nvPr/>
        </p:nvSpPr>
        <p:spPr>
          <a:xfrm>
            <a:off x="2632587" y="3625682"/>
            <a:ext cx="1086853" cy="707886"/>
          </a:xfrm>
          <a:prstGeom prst="rect">
            <a:avLst/>
          </a:prstGeom>
          <a:noFill/>
        </p:spPr>
        <p:txBody>
          <a:bodyPr wrap="square" rtlCol="0">
            <a:spAutoFit/>
          </a:bodyPr>
          <a:lstStyle/>
          <a:p>
            <a:pPr algn="ctr"/>
            <a:r>
              <a:rPr lang="en-US" sz="4000">
                <a:latin typeface="Raleway" panose="020B0003030101060003"/>
                <a:cs typeface="Microsoft Sans Serif" panose="020B0604020202020204" pitchFamily="34" charset="0"/>
              </a:rPr>
              <a:t>67%</a:t>
            </a:r>
            <a:endParaRPr lang="en-US" sz="4000" dirty="0">
              <a:latin typeface="Raleway" panose="020B0003030101060003"/>
              <a:cs typeface="Microsoft Sans Serif" panose="020B0604020202020204" pitchFamily="34" charset="0"/>
            </a:endParaRPr>
          </a:p>
        </p:txBody>
      </p:sp>
      <p:grpSp>
        <p:nvGrpSpPr>
          <p:cNvPr id="26" name="Group 25">
            <a:extLst>
              <a:ext uri="{FF2B5EF4-FFF2-40B4-BE49-F238E27FC236}">
                <a16:creationId xmlns:a16="http://schemas.microsoft.com/office/drawing/2014/main" id="{B7C58068-B0A5-4C93-9E67-17BAF5CE6F06}"/>
              </a:ext>
            </a:extLst>
          </p:cNvPr>
          <p:cNvGrpSpPr/>
          <p:nvPr/>
        </p:nvGrpSpPr>
        <p:grpSpPr>
          <a:xfrm>
            <a:off x="533400" y="3352800"/>
            <a:ext cx="1314077" cy="1317625"/>
            <a:chOff x="1958624" y="3352800"/>
            <a:chExt cx="1314077" cy="1317625"/>
          </a:xfrm>
        </p:grpSpPr>
        <p:pic>
          <p:nvPicPr>
            <p:cNvPr id="23" name="Picture 22">
              <a:extLst>
                <a:ext uri="{FF2B5EF4-FFF2-40B4-BE49-F238E27FC236}">
                  <a16:creationId xmlns:a16="http://schemas.microsoft.com/office/drawing/2014/main" id="{C3A3291A-F536-45FE-8453-A1147F01EB82}"/>
                </a:ext>
              </a:extLst>
            </p:cNvPr>
            <p:cNvPicPr>
              <a:picLocks noChangeAspect="1"/>
            </p:cNvPicPr>
            <p:nvPr/>
          </p:nvPicPr>
          <p:blipFill rotWithShape="1">
            <a:blip r:embed="rId7"/>
            <a:srcRect l="5607" t="8396" r="10839" b="8261"/>
            <a:stretch/>
          </p:blipFill>
          <p:spPr>
            <a:xfrm>
              <a:off x="1958624" y="3352800"/>
              <a:ext cx="1314077" cy="1317625"/>
            </a:xfrm>
            <a:prstGeom prst="ellipse">
              <a:avLst/>
            </a:prstGeom>
          </p:spPr>
        </p:pic>
        <p:sp>
          <p:nvSpPr>
            <p:cNvPr id="30" name="TextBox 29">
              <a:extLst>
                <a:ext uri="{FF2B5EF4-FFF2-40B4-BE49-F238E27FC236}">
                  <a16:creationId xmlns:a16="http://schemas.microsoft.com/office/drawing/2014/main" id="{B538AFB3-9B46-4193-952E-85E1040CC24C}"/>
                </a:ext>
              </a:extLst>
            </p:cNvPr>
            <p:cNvSpPr txBox="1"/>
            <p:nvPr/>
          </p:nvSpPr>
          <p:spPr>
            <a:xfrm>
              <a:off x="2074017" y="3646381"/>
              <a:ext cx="1086853" cy="707886"/>
            </a:xfrm>
            <a:prstGeom prst="rect">
              <a:avLst/>
            </a:prstGeom>
            <a:noFill/>
          </p:spPr>
          <p:txBody>
            <a:bodyPr wrap="square" rtlCol="0">
              <a:spAutoFit/>
            </a:bodyPr>
            <a:lstStyle/>
            <a:p>
              <a:pPr algn="ctr"/>
              <a:r>
                <a:rPr lang="en-US" sz="4000" dirty="0">
                  <a:latin typeface="Raleway" panose="020B0003030101060003"/>
                  <a:cs typeface="Microsoft Sans Serif" panose="020B0604020202020204" pitchFamily="34" charset="0"/>
                </a:rPr>
                <a:t>7</a:t>
              </a:r>
              <a:r>
                <a:rPr lang="en-US" sz="4000">
                  <a:latin typeface="Raleway" panose="020B0003030101060003"/>
                  <a:cs typeface="Microsoft Sans Serif" panose="020B0604020202020204" pitchFamily="34" charset="0"/>
                </a:rPr>
                <a:t>3</a:t>
              </a:r>
              <a:r>
                <a:rPr lang="en-US" sz="4000" dirty="0">
                  <a:latin typeface="Raleway" panose="020B0003030101060003"/>
                  <a:cs typeface="Microsoft Sans Serif" panose="020B0604020202020204" pitchFamily="34" charset="0"/>
                </a:rPr>
                <a:t>%</a:t>
              </a:r>
            </a:p>
          </p:txBody>
        </p:sp>
      </p:grpSp>
      <p:sp>
        <p:nvSpPr>
          <p:cNvPr id="32" name="TextBox 31">
            <a:extLst>
              <a:ext uri="{FF2B5EF4-FFF2-40B4-BE49-F238E27FC236}">
                <a16:creationId xmlns:a16="http://schemas.microsoft.com/office/drawing/2014/main" id="{950FFB8B-9665-49FA-A539-473CCCEA3F48}"/>
              </a:ext>
            </a:extLst>
          </p:cNvPr>
          <p:cNvSpPr txBox="1"/>
          <p:nvPr/>
        </p:nvSpPr>
        <p:spPr>
          <a:xfrm>
            <a:off x="2438400" y="4724400"/>
            <a:ext cx="1447800" cy="656526"/>
          </a:xfrm>
          <a:prstGeom prst="rect">
            <a:avLst/>
          </a:prstGeom>
          <a:noFill/>
        </p:spPr>
        <p:txBody>
          <a:bodyPr wrap="square" rtlCol="0">
            <a:spAutoFit/>
          </a:bodyPr>
          <a:lstStyle/>
          <a:p>
            <a:pPr lvl="0" algn="ctr">
              <a:lnSpc>
                <a:spcPct val="120000"/>
              </a:lnSpc>
              <a:spcBef>
                <a:spcPts val="0"/>
              </a:spcBef>
              <a:buClr>
                <a:schemeClr val="accent6">
                  <a:lumMod val="75000"/>
                </a:schemeClr>
              </a:buClr>
            </a:pPr>
            <a:r>
              <a:rPr lang="en-US" sz="1600">
                <a:latin typeface="Raleway"/>
              </a:rPr>
              <a:t>No financial concerns</a:t>
            </a:r>
          </a:p>
        </p:txBody>
      </p:sp>
      <p:sp>
        <p:nvSpPr>
          <p:cNvPr id="33" name="TextBox 32">
            <a:extLst>
              <a:ext uri="{FF2B5EF4-FFF2-40B4-BE49-F238E27FC236}">
                <a16:creationId xmlns:a16="http://schemas.microsoft.com/office/drawing/2014/main" id="{1F809144-43FE-416D-8508-89761976E20E}"/>
              </a:ext>
            </a:extLst>
          </p:cNvPr>
          <p:cNvSpPr txBox="1"/>
          <p:nvPr/>
        </p:nvSpPr>
        <p:spPr>
          <a:xfrm>
            <a:off x="4191000" y="4670425"/>
            <a:ext cx="1752600" cy="951992"/>
          </a:xfrm>
          <a:prstGeom prst="rect">
            <a:avLst/>
          </a:prstGeom>
          <a:noFill/>
        </p:spPr>
        <p:txBody>
          <a:bodyPr wrap="square" rtlCol="0">
            <a:spAutoFit/>
          </a:bodyPr>
          <a:lstStyle/>
          <a:p>
            <a:pPr lvl="0" algn="ctr">
              <a:lnSpc>
                <a:spcPct val="120000"/>
              </a:lnSpc>
              <a:spcBef>
                <a:spcPts val="0"/>
              </a:spcBef>
              <a:buClr>
                <a:schemeClr val="accent6">
                  <a:lumMod val="75000"/>
                </a:schemeClr>
              </a:buClr>
            </a:pPr>
            <a:r>
              <a:rPr lang="en-US" sz="1600" dirty="0">
                <a:latin typeface="Raleway"/>
              </a:rPr>
              <a:t>Likeliness to use increases based on location</a:t>
            </a:r>
          </a:p>
        </p:txBody>
      </p:sp>
    </p:spTree>
    <p:extLst>
      <p:ext uri="{BB962C8B-B14F-4D97-AF65-F5344CB8AC3E}">
        <p14:creationId xmlns:p14="http://schemas.microsoft.com/office/powerpoint/2010/main" val="279125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25" y="762000"/>
            <a:ext cx="9144000" cy="5429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46" y="182636"/>
            <a:ext cx="4123428" cy="422988"/>
          </a:xfrm>
          <a:prstGeom prst="rect">
            <a:avLst/>
          </a:prstGeom>
        </p:spPr>
      </p:pic>
      <p:sp>
        <p:nvSpPr>
          <p:cNvPr id="7" name="Rectangle 6"/>
          <p:cNvSpPr/>
          <p:nvPr/>
        </p:nvSpPr>
        <p:spPr>
          <a:xfrm>
            <a:off x="7952" y="6297433"/>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sp>
        <p:nvSpPr>
          <p:cNvPr id="8" name="TextBox 7"/>
          <p:cNvSpPr txBox="1"/>
          <p:nvPr/>
        </p:nvSpPr>
        <p:spPr>
          <a:xfrm>
            <a:off x="1790700" y="6477000"/>
            <a:ext cx="5562600" cy="290721"/>
          </a:xfrm>
          <a:prstGeom prst="rect">
            <a:avLst/>
          </a:prstGeom>
          <a:noFill/>
        </p:spPr>
        <p:txBody>
          <a:bodyPr wrap="square" rtlCol="0">
            <a:spAutoFit/>
          </a:bodyPr>
          <a:lstStyle/>
          <a:p>
            <a:pPr algn="ctr">
              <a:lnSpc>
                <a:spcPts val="1500"/>
              </a:lnSpc>
            </a:pPr>
            <a:r>
              <a:rPr lang="en-US" sz="1600" kern="600" spc="150" dirty="0">
                <a:solidFill>
                  <a:schemeClr val="bg1"/>
                </a:solidFill>
                <a:latin typeface="+mj-lt"/>
              </a:rPr>
              <a:t>YOUR SAFETY, YOUR SECURITY, OUR PRIORITY</a:t>
            </a:r>
            <a:endParaRPr lang="en-GB" sz="1600" kern="600" spc="150" dirty="0">
              <a:solidFill>
                <a:schemeClr val="bg1"/>
              </a:solidFill>
              <a:latin typeface="+mj-lt"/>
            </a:endParaRPr>
          </a:p>
        </p:txBody>
      </p:sp>
      <p:sp>
        <p:nvSpPr>
          <p:cNvPr id="10" name="Rectangle 9"/>
          <p:cNvSpPr/>
          <p:nvPr/>
        </p:nvSpPr>
        <p:spPr>
          <a:xfrm>
            <a:off x="408816" y="919212"/>
            <a:ext cx="8277984" cy="543739"/>
          </a:xfrm>
          <a:prstGeom prst="rect">
            <a:avLst/>
          </a:prstGeom>
        </p:spPr>
        <p:txBody>
          <a:bodyPr wrap="square">
            <a:spAutoFit/>
          </a:bodyPr>
          <a:lstStyle/>
          <a:p>
            <a:pPr algn="ctr"/>
            <a:r>
              <a:rPr lang="en-US" sz="4400" b="1" baseline="30000" dirty="0">
                <a:solidFill>
                  <a:schemeClr val="bg1"/>
                </a:solidFill>
              </a:rPr>
              <a:t>What did UNDSS do with this information?</a:t>
            </a:r>
          </a:p>
        </p:txBody>
      </p:sp>
      <p:sp>
        <p:nvSpPr>
          <p:cNvPr id="24" name="TextBox 23">
            <a:extLst>
              <a:ext uri="{FF2B5EF4-FFF2-40B4-BE49-F238E27FC236}">
                <a16:creationId xmlns:a16="http://schemas.microsoft.com/office/drawing/2014/main" id="{B01D799E-3A78-4AFE-A809-A1F1FF1707AE}"/>
              </a:ext>
            </a:extLst>
          </p:cNvPr>
          <p:cNvSpPr txBox="1"/>
          <p:nvPr/>
        </p:nvSpPr>
        <p:spPr>
          <a:xfrm>
            <a:off x="7952" y="3151367"/>
            <a:ext cx="2438400" cy="656526"/>
          </a:xfrm>
          <a:prstGeom prst="rect">
            <a:avLst/>
          </a:prstGeom>
          <a:noFill/>
        </p:spPr>
        <p:txBody>
          <a:bodyPr wrap="square" rtlCol="0">
            <a:spAutoFit/>
          </a:bodyPr>
          <a:lstStyle/>
          <a:p>
            <a:pPr lvl="0" algn="ctr">
              <a:lnSpc>
                <a:spcPct val="120000"/>
              </a:lnSpc>
              <a:spcBef>
                <a:spcPts val="0"/>
              </a:spcBef>
              <a:buClr>
                <a:schemeClr val="accent6">
                  <a:lumMod val="75000"/>
                </a:schemeClr>
              </a:buClr>
            </a:pPr>
            <a:r>
              <a:rPr lang="en-US" sz="1600" dirty="0">
                <a:latin typeface="Raleway"/>
              </a:rPr>
              <a:t>No reservations regarding privacy</a:t>
            </a:r>
          </a:p>
        </p:txBody>
      </p:sp>
      <p:grpSp>
        <p:nvGrpSpPr>
          <p:cNvPr id="26" name="Group 25">
            <a:extLst>
              <a:ext uri="{FF2B5EF4-FFF2-40B4-BE49-F238E27FC236}">
                <a16:creationId xmlns:a16="http://schemas.microsoft.com/office/drawing/2014/main" id="{B7C58068-B0A5-4C93-9E67-17BAF5CE6F06}"/>
              </a:ext>
            </a:extLst>
          </p:cNvPr>
          <p:cNvGrpSpPr/>
          <p:nvPr/>
        </p:nvGrpSpPr>
        <p:grpSpPr>
          <a:xfrm>
            <a:off x="485961" y="1684351"/>
            <a:ext cx="1314077" cy="1317625"/>
            <a:chOff x="1958624" y="3352800"/>
            <a:chExt cx="1314077" cy="1317625"/>
          </a:xfrm>
        </p:grpSpPr>
        <p:pic>
          <p:nvPicPr>
            <p:cNvPr id="23" name="Picture 22">
              <a:extLst>
                <a:ext uri="{FF2B5EF4-FFF2-40B4-BE49-F238E27FC236}">
                  <a16:creationId xmlns:a16="http://schemas.microsoft.com/office/drawing/2014/main" id="{C3A3291A-F536-45FE-8453-A1147F01EB82}"/>
                </a:ext>
              </a:extLst>
            </p:cNvPr>
            <p:cNvPicPr>
              <a:picLocks noChangeAspect="1"/>
            </p:cNvPicPr>
            <p:nvPr/>
          </p:nvPicPr>
          <p:blipFill rotWithShape="1">
            <a:blip r:embed="rId4"/>
            <a:srcRect l="5607" t="8396" r="10839" b="8261"/>
            <a:stretch/>
          </p:blipFill>
          <p:spPr>
            <a:xfrm>
              <a:off x="1958624" y="3352800"/>
              <a:ext cx="1314077" cy="1317625"/>
            </a:xfrm>
            <a:prstGeom prst="ellipse">
              <a:avLst/>
            </a:prstGeom>
          </p:spPr>
        </p:pic>
        <p:sp>
          <p:nvSpPr>
            <p:cNvPr id="30" name="TextBox 29">
              <a:extLst>
                <a:ext uri="{FF2B5EF4-FFF2-40B4-BE49-F238E27FC236}">
                  <a16:creationId xmlns:a16="http://schemas.microsoft.com/office/drawing/2014/main" id="{B538AFB3-9B46-4193-952E-85E1040CC24C}"/>
                </a:ext>
              </a:extLst>
            </p:cNvPr>
            <p:cNvSpPr txBox="1"/>
            <p:nvPr/>
          </p:nvSpPr>
          <p:spPr>
            <a:xfrm>
              <a:off x="2074017" y="3646381"/>
              <a:ext cx="1086853" cy="707886"/>
            </a:xfrm>
            <a:prstGeom prst="rect">
              <a:avLst/>
            </a:prstGeom>
            <a:noFill/>
          </p:spPr>
          <p:txBody>
            <a:bodyPr wrap="square" rtlCol="0">
              <a:spAutoFit/>
            </a:bodyPr>
            <a:lstStyle/>
            <a:p>
              <a:pPr algn="ctr"/>
              <a:r>
                <a:rPr lang="en-US" sz="4000" dirty="0">
                  <a:latin typeface="Raleway" panose="020B0003030101060003"/>
                  <a:cs typeface="Microsoft Sans Serif" panose="020B0604020202020204" pitchFamily="34" charset="0"/>
                </a:rPr>
                <a:t>7</a:t>
              </a:r>
              <a:r>
                <a:rPr lang="en-US" sz="4000">
                  <a:latin typeface="Raleway" panose="020B0003030101060003"/>
                  <a:cs typeface="Microsoft Sans Serif" panose="020B0604020202020204" pitchFamily="34" charset="0"/>
                </a:rPr>
                <a:t>3</a:t>
              </a:r>
              <a:r>
                <a:rPr lang="en-US" sz="4000" dirty="0">
                  <a:latin typeface="Raleway" panose="020B0003030101060003"/>
                  <a:cs typeface="Microsoft Sans Serif" panose="020B0604020202020204" pitchFamily="34" charset="0"/>
                </a:rPr>
                <a:t>%</a:t>
              </a:r>
            </a:p>
          </p:txBody>
        </p:sp>
      </p:grpSp>
      <p:pic>
        <p:nvPicPr>
          <p:cNvPr id="25" name="Picture 24">
            <a:extLst>
              <a:ext uri="{FF2B5EF4-FFF2-40B4-BE49-F238E27FC236}">
                <a16:creationId xmlns:a16="http://schemas.microsoft.com/office/drawing/2014/main" id="{E4344B9C-E815-46B5-9E16-75F1C966E357}"/>
              </a:ext>
            </a:extLst>
          </p:cNvPr>
          <p:cNvPicPr/>
          <p:nvPr/>
        </p:nvPicPr>
        <p:blipFill>
          <a:blip r:embed="rId5">
            <a:extLst>
              <a:ext uri="{28A0092B-C50C-407E-A947-70E740481C1C}">
                <a14:useLocalDpi xmlns:a14="http://schemas.microsoft.com/office/drawing/2010/main" val="0"/>
              </a:ext>
            </a:extLst>
          </a:blip>
          <a:stretch>
            <a:fillRect/>
          </a:stretch>
        </p:blipFill>
        <p:spPr>
          <a:xfrm>
            <a:off x="3460858" y="2843917"/>
            <a:ext cx="2876550" cy="2362200"/>
          </a:xfrm>
          <a:prstGeom prst="rect">
            <a:avLst/>
          </a:prstGeom>
        </p:spPr>
      </p:pic>
      <p:sp>
        <p:nvSpPr>
          <p:cNvPr id="2" name="TextBox 1">
            <a:extLst>
              <a:ext uri="{FF2B5EF4-FFF2-40B4-BE49-F238E27FC236}">
                <a16:creationId xmlns:a16="http://schemas.microsoft.com/office/drawing/2014/main" id="{C9D0FB1F-D6E4-4F7F-BE09-3F9F823B40CE}"/>
              </a:ext>
            </a:extLst>
          </p:cNvPr>
          <p:cNvSpPr txBox="1"/>
          <p:nvPr/>
        </p:nvSpPr>
        <p:spPr>
          <a:xfrm>
            <a:off x="187142" y="4510934"/>
            <a:ext cx="2867025" cy="830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1" hangingPunct="0">
              <a:lnSpc>
                <a:spcPct val="100000"/>
              </a:lnSpc>
              <a:spcBef>
                <a:spcPts val="0"/>
              </a:spcBef>
              <a:spcAft>
                <a:spcPts val="0"/>
              </a:spcAft>
              <a:buClrTx/>
              <a:buSzTx/>
              <a:buFontTx/>
              <a:buNone/>
              <a:tabLst/>
            </a:pPr>
            <a:r>
              <a:rPr kumimoji="0" lang="en-US" sz="2400" b="0" i="0" u="none" strike="noStrike" cap="none" spc="0" normalizeH="0" baseline="0" dirty="0">
                <a:ln>
                  <a:noFill/>
                </a:ln>
                <a:solidFill>
                  <a:srgbClr val="000000"/>
                </a:solidFill>
                <a:effectLst/>
                <a:uFillTx/>
                <a:latin typeface="Calibri"/>
                <a:ea typeface="Calibri"/>
                <a:cs typeface="Calibri"/>
                <a:sym typeface="Calibri"/>
              </a:rPr>
              <a:t>Geolocation is turned OFF</a:t>
            </a:r>
          </a:p>
        </p:txBody>
      </p:sp>
      <p:sp>
        <p:nvSpPr>
          <p:cNvPr id="3" name="TextBox 2">
            <a:extLst>
              <a:ext uri="{FF2B5EF4-FFF2-40B4-BE49-F238E27FC236}">
                <a16:creationId xmlns:a16="http://schemas.microsoft.com/office/drawing/2014/main" id="{46D05283-7A72-436C-BC4D-4F015FD04C69}"/>
              </a:ext>
            </a:extLst>
          </p:cNvPr>
          <p:cNvSpPr txBox="1"/>
          <p:nvPr/>
        </p:nvSpPr>
        <p:spPr>
          <a:xfrm>
            <a:off x="6705600" y="3240498"/>
            <a:ext cx="2286000"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br>
              <a:rPr kumimoji="0" lang="en-US" sz="1200" b="0" i="0" u="none" strike="noStrike" cap="none" spc="0" normalizeH="0" baseline="0" dirty="0">
                <a:ln>
                  <a:noFill/>
                </a:ln>
                <a:solidFill>
                  <a:srgbClr val="000000"/>
                </a:solidFill>
                <a:effectLst/>
                <a:uFillTx/>
                <a:latin typeface="Calibri"/>
                <a:ea typeface="Calibri"/>
                <a:cs typeface="Calibri"/>
                <a:sym typeface="Calibri"/>
              </a:rPr>
            </a:br>
            <a:r>
              <a:rPr lang="en-US" dirty="0">
                <a:solidFill>
                  <a:srgbClr val="000000"/>
                </a:solidFill>
              </a:rPr>
              <a:t>A</a:t>
            </a:r>
            <a:r>
              <a:rPr kumimoji="0" lang="en-US" b="0" i="0" u="none" strike="noStrike" cap="none" spc="0" normalizeH="0" baseline="0" dirty="0">
                <a:ln>
                  <a:noFill/>
                </a:ln>
                <a:solidFill>
                  <a:srgbClr val="000000"/>
                </a:solidFill>
                <a:effectLst/>
                <a:uFillTx/>
                <a:latin typeface="Calibri"/>
                <a:ea typeface="Calibri"/>
                <a:cs typeface="Calibri"/>
                <a:sym typeface="Calibri"/>
              </a:rPr>
              <a:t>dministrators see this</a:t>
            </a:r>
            <a:endParaRPr kumimoji="0" lang="en-US" sz="12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4" name="Arrow: Right 3">
            <a:extLst>
              <a:ext uri="{FF2B5EF4-FFF2-40B4-BE49-F238E27FC236}">
                <a16:creationId xmlns:a16="http://schemas.microsoft.com/office/drawing/2014/main" id="{8A87D280-C2FF-47B6-A42D-7E951ABFBDF2}"/>
              </a:ext>
            </a:extLst>
          </p:cNvPr>
          <p:cNvSpPr/>
          <p:nvPr/>
        </p:nvSpPr>
        <p:spPr>
          <a:xfrm rot="10800000">
            <a:off x="7260904" y="3897346"/>
            <a:ext cx="978408" cy="484632"/>
          </a:xfrm>
          <a:prstGeom prst="rightArrow">
            <a:avLst/>
          </a:prstGeom>
          <a:solidFill>
            <a:srgbClr val="FFFFFF"/>
          </a:solidFill>
          <a:ln w="15875" cap="flat">
            <a:solidFill>
              <a:srgbClr val="A4DEF4"/>
            </a:solidFill>
            <a:prstDash val="solid"/>
            <a:bevel/>
          </a:ln>
          <a:effectLst>
            <a:outerShdw blurRad="38100" dist="25400" dir="2700000" rotWithShape="0">
              <a:srgbClr val="000000">
                <a:alpha val="60000"/>
              </a:srgbClr>
            </a:outerShdw>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TextBox 8">
            <a:extLst>
              <a:ext uri="{FF2B5EF4-FFF2-40B4-BE49-F238E27FC236}">
                <a16:creationId xmlns:a16="http://schemas.microsoft.com/office/drawing/2014/main" id="{13E860DE-F678-4253-AC3E-88C89DC2B69C}"/>
              </a:ext>
            </a:extLst>
          </p:cNvPr>
          <p:cNvSpPr txBox="1"/>
          <p:nvPr/>
        </p:nvSpPr>
        <p:spPr>
          <a:xfrm>
            <a:off x="601354" y="5715000"/>
            <a:ext cx="7552046"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Calibri"/>
                <a:ea typeface="Calibri"/>
                <a:cs typeface="Calibri"/>
                <a:sym typeface="Calibri"/>
              </a:rPr>
              <a:t>OICT is working on keeping costs down – right now, eTA costs about $.025/day</a:t>
            </a:r>
          </a:p>
        </p:txBody>
      </p:sp>
    </p:spTree>
    <p:extLst>
      <p:ext uri="{BB962C8B-B14F-4D97-AF65-F5344CB8AC3E}">
        <p14:creationId xmlns:p14="http://schemas.microsoft.com/office/powerpoint/2010/main" val="7713943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46" y="182636"/>
            <a:ext cx="4123428" cy="422988"/>
          </a:xfrm>
          <a:prstGeom prst="rect">
            <a:avLst/>
          </a:prstGeom>
        </p:spPr>
      </p:pic>
      <p:sp>
        <p:nvSpPr>
          <p:cNvPr id="7" name="Rectangle 6"/>
          <p:cNvSpPr/>
          <p:nvPr/>
        </p:nvSpPr>
        <p:spPr>
          <a:xfrm>
            <a:off x="7952" y="6297433"/>
            <a:ext cx="9144000" cy="6096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mj-lt"/>
            </a:endParaRPr>
          </a:p>
        </p:txBody>
      </p:sp>
      <p:sp>
        <p:nvSpPr>
          <p:cNvPr id="8" name="TextBox 7"/>
          <p:cNvSpPr txBox="1"/>
          <p:nvPr/>
        </p:nvSpPr>
        <p:spPr>
          <a:xfrm>
            <a:off x="1790700" y="6477000"/>
            <a:ext cx="5562600" cy="290721"/>
          </a:xfrm>
          <a:prstGeom prst="rect">
            <a:avLst/>
          </a:prstGeom>
          <a:noFill/>
        </p:spPr>
        <p:txBody>
          <a:bodyPr wrap="square" rtlCol="0">
            <a:spAutoFit/>
          </a:bodyPr>
          <a:lstStyle/>
          <a:p>
            <a:pPr algn="ctr">
              <a:lnSpc>
                <a:spcPts val="1500"/>
              </a:lnSpc>
            </a:pPr>
            <a:r>
              <a:rPr lang="en-US" sz="1600" kern="600" spc="150" dirty="0">
                <a:solidFill>
                  <a:schemeClr val="bg1"/>
                </a:solidFill>
                <a:latin typeface="+mj-lt"/>
              </a:rPr>
              <a:t>YOUR SAFETY, YOUR SECURITY, OUR PRIORITY</a:t>
            </a:r>
            <a:endParaRPr lang="en-GB" sz="1600" kern="600" spc="150" dirty="0">
              <a:solidFill>
                <a:schemeClr val="bg1"/>
              </a:solidFill>
              <a:latin typeface="+mj-lt"/>
            </a:endParaRPr>
          </a:p>
        </p:txBody>
      </p:sp>
      <p:grpSp>
        <p:nvGrpSpPr>
          <p:cNvPr id="17" name="Group 16">
            <a:extLst>
              <a:ext uri="{FF2B5EF4-FFF2-40B4-BE49-F238E27FC236}">
                <a16:creationId xmlns:a16="http://schemas.microsoft.com/office/drawing/2014/main" id="{79CD76F1-420A-48C4-9245-67CEC3C9B510}"/>
              </a:ext>
            </a:extLst>
          </p:cNvPr>
          <p:cNvGrpSpPr/>
          <p:nvPr/>
        </p:nvGrpSpPr>
        <p:grpSpPr>
          <a:xfrm>
            <a:off x="1615683" y="2535873"/>
            <a:ext cx="2438400" cy="2333366"/>
            <a:chOff x="228600" y="2209800"/>
            <a:chExt cx="2438400" cy="2333366"/>
          </a:xfrm>
        </p:grpSpPr>
        <p:sp>
          <p:nvSpPr>
            <p:cNvPr id="27" name="TextBox 26">
              <a:extLst>
                <a:ext uri="{FF2B5EF4-FFF2-40B4-BE49-F238E27FC236}">
                  <a16:creationId xmlns:a16="http://schemas.microsoft.com/office/drawing/2014/main" id="{AE4BE136-5BA6-4831-A172-EA16F5E25C10}"/>
                </a:ext>
              </a:extLst>
            </p:cNvPr>
            <p:cNvSpPr txBox="1"/>
            <p:nvPr/>
          </p:nvSpPr>
          <p:spPr>
            <a:xfrm>
              <a:off x="228600" y="3886640"/>
              <a:ext cx="2438400" cy="656526"/>
            </a:xfrm>
            <a:prstGeom prst="rect">
              <a:avLst/>
            </a:prstGeom>
            <a:noFill/>
          </p:spPr>
          <p:txBody>
            <a:bodyPr wrap="square" rtlCol="0">
              <a:spAutoFit/>
            </a:bodyPr>
            <a:lstStyle/>
            <a:p>
              <a:pPr lvl="0" algn="ctr">
                <a:lnSpc>
                  <a:spcPct val="120000"/>
                </a:lnSpc>
                <a:spcBef>
                  <a:spcPts val="0"/>
                </a:spcBef>
                <a:buClr>
                  <a:schemeClr val="accent6">
                    <a:lumMod val="75000"/>
                  </a:schemeClr>
                </a:buClr>
              </a:pPr>
              <a:r>
                <a:rPr lang="en-US" sz="1600">
                  <a:latin typeface="Raleway"/>
                </a:rPr>
                <a:t>eTA will enhance security operations </a:t>
              </a:r>
            </a:p>
          </p:txBody>
        </p:sp>
        <p:grpSp>
          <p:nvGrpSpPr>
            <p:cNvPr id="14" name="Group 13">
              <a:extLst>
                <a:ext uri="{FF2B5EF4-FFF2-40B4-BE49-F238E27FC236}">
                  <a16:creationId xmlns:a16="http://schemas.microsoft.com/office/drawing/2014/main" id="{5A8AEBDB-36A3-4324-992A-03407A7A2D32}"/>
                </a:ext>
              </a:extLst>
            </p:cNvPr>
            <p:cNvGrpSpPr/>
            <p:nvPr/>
          </p:nvGrpSpPr>
          <p:grpSpPr>
            <a:xfrm>
              <a:off x="457200" y="2209800"/>
              <a:ext cx="2028205" cy="1631546"/>
              <a:chOff x="2286000" y="2362201"/>
              <a:chExt cx="2028205" cy="1631546"/>
            </a:xfrm>
          </p:grpSpPr>
          <p:pic>
            <p:nvPicPr>
              <p:cNvPr id="3" name="Picture 2">
                <a:extLst>
                  <a:ext uri="{FF2B5EF4-FFF2-40B4-BE49-F238E27FC236}">
                    <a16:creationId xmlns:a16="http://schemas.microsoft.com/office/drawing/2014/main" id="{58CE4AA8-6C66-4DF1-AA54-B5F8CB75F421}"/>
                  </a:ext>
                </a:extLst>
              </p:cNvPr>
              <p:cNvPicPr>
                <a:picLocks noChangeAspect="1"/>
              </p:cNvPicPr>
              <p:nvPr/>
            </p:nvPicPr>
            <p:blipFill rotWithShape="1">
              <a:blip r:embed="rId4"/>
              <a:srcRect t="5922" b="5318"/>
              <a:stretch/>
            </p:blipFill>
            <p:spPr>
              <a:xfrm>
                <a:off x="2286000" y="2362201"/>
                <a:ext cx="1971912" cy="1631546"/>
              </a:xfrm>
              <a:prstGeom prst="rect">
                <a:avLst/>
              </a:prstGeom>
            </p:spPr>
          </p:pic>
          <p:sp>
            <p:nvSpPr>
              <p:cNvPr id="15" name="TextBox 14">
                <a:extLst>
                  <a:ext uri="{FF2B5EF4-FFF2-40B4-BE49-F238E27FC236}">
                    <a16:creationId xmlns:a16="http://schemas.microsoft.com/office/drawing/2014/main" id="{303D56CF-785A-4C6F-8885-44CD6063E19C}"/>
                  </a:ext>
                </a:extLst>
              </p:cNvPr>
              <p:cNvSpPr txBox="1"/>
              <p:nvPr/>
            </p:nvSpPr>
            <p:spPr>
              <a:xfrm>
                <a:off x="2333005" y="2759334"/>
                <a:ext cx="1981200" cy="830997"/>
              </a:xfrm>
              <a:prstGeom prst="rect">
                <a:avLst/>
              </a:prstGeom>
              <a:noFill/>
            </p:spPr>
            <p:txBody>
              <a:bodyPr wrap="square" rtlCol="0">
                <a:spAutoFit/>
              </a:bodyPr>
              <a:lstStyle/>
              <a:p>
                <a:pPr algn="ctr"/>
                <a:r>
                  <a:rPr lang="en-US" sz="4800" dirty="0">
                    <a:latin typeface="Raleway"/>
                  </a:rPr>
                  <a:t>95%</a:t>
                </a:r>
              </a:p>
            </p:txBody>
          </p:sp>
        </p:grpSp>
      </p:grpSp>
      <p:grpSp>
        <p:nvGrpSpPr>
          <p:cNvPr id="19" name="Group 18">
            <a:extLst>
              <a:ext uri="{FF2B5EF4-FFF2-40B4-BE49-F238E27FC236}">
                <a16:creationId xmlns:a16="http://schemas.microsoft.com/office/drawing/2014/main" id="{12661270-D4D5-4B0F-9FA7-11E9881CEAE1}"/>
              </a:ext>
            </a:extLst>
          </p:cNvPr>
          <p:cNvGrpSpPr/>
          <p:nvPr/>
        </p:nvGrpSpPr>
        <p:grpSpPr>
          <a:xfrm>
            <a:off x="4800600" y="2564153"/>
            <a:ext cx="2667000" cy="2573079"/>
            <a:chOff x="3567224" y="1752600"/>
            <a:chExt cx="2667000" cy="2573079"/>
          </a:xfrm>
        </p:grpSpPr>
        <p:sp>
          <p:nvSpPr>
            <p:cNvPr id="22" name="TextBox 21">
              <a:extLst>
                <a:ext uri="{FF2B5EF4-FFF2-40B4-BE49-F238E27FC236}">
                  <a16:creationId xmlns:a16="http://schemas.microsoft.com/office/drawing/2014/main" id="{C0DE78C1-03F8-4D26-A8C1-368EC7CACA60}"/>
                </a:ext>
              </a:extLst>
            </p:cNvPr>
            <p:cNvSpPr txBox="1"/>
            <p:nvPr/>
          </p:nvSpPr>
          <p:spPr>
            <a:xfrm>
              <a:off x="3567224" y="3402349"/>
              <a:ext cx="2667000" cy="923330"/>
            </a:xfrm>
            <a:prstGeom prst="rect">
              <a:avLst/>
            </a:prstGeom>
            <a:noFill/>
          </p:spPr>
          <p:txBody>
            <a:bodyPr wrap="square" rtlCol="0">
              <a:spAutoFit/>
            </a:bodyPr>
            <a:lstStyle/>
            <a:p>
              <a:pPr marL="0" lvl="1" algn="ctr"/>
              <a:r>
                <a:rPr lang="en-GB"/>
                <a:t>Received expected results from the headcount functionality</a:t>
              </a:r>
              <a:endParaRPr lang="en-US"/>
            </a:p>
          </p:txBody>
        </p:sp>
        <p:pic>
          <p:nvPicPr>
            <p:cNvPr id="18" name="Picture 17">
              <a:extLst>
                <a:ext uri="{FF2B5EF4-FFF2-40B4-BE49-F238E27FC236}">
                  <a16:creationId xmlns:a16="http://schemas.microsoft.com/office/drawing/2014/main" id="{1BE154C8-D917-416F-9F22-356F8BEF2B0C}"/>
                </a:ext>
              </a:extLst>
            </p:cNvPr>
            <p:cNvPicPr>
              <a:picLocks noChangeAspect="1"/>
            </p:cNvPicPr>
            <p:nvPr/>
          </p:nvPicPr>
          <p:blipFill rotWithShape="1">
            <a:blip r:embed="rId5"/>
            <a:srcRect t="5937" b="2534"/>
            <a:stretch/>
          </p:blipFill>
          <p:spPr>
            <a:xfrm>
              <a:off x="3901218" y="1752600"/>
              <a:ext cx="1813782" cy="1628553"/>
            </a:xfrm>
            <a:prstGeom prst="rect">
              <a:avLst/>
            </a:prstGeom>
          </p:spPr>
        </p:pic>
        <p:sp>
          <p:nvSpPr>
            <p:cNvPr id="24" name="TextBox 23">
              <a:extLst>
                <a:ext uri="{FF2B5EF4-FFF2-40B4-BE49-F238E27FC236}">
                  <a16:creationId xmlns:a16="http://schemas.microsoft.com/office/drawing/2014/main" id="{2B69ECCF-4C03-4847-8E5A-C4BF250824BE}"/>
                </a:ext>
              </a:extLst>
            </p:cNvPr>
            <p:cNvSpPr txBox="1"/>
            <p:nvPr/>
          </p:nvSpPr>
          <p:spPr>
            <a:xfrm>
              <a:off x="4405424" y="2213786"/>
              <a:ext cx="1086853" cy="738664"/>
            </a:xfrm>
            <a:prstGeom prst="rect">
              <a:avLst/>
            </a:prstGeom>
            <a:noFill/>
          </p:spPr>
          <p:txBody>
            <a:bodyPr wrap="square" rtlCol="0">
              <a:spAutoFit/>
            </a:bodyPr>
            <a:lstStyle/>
            <a:p>
              <a:pPr algn="ctr"/>
              <a:r>
                <a:rPr lang="en-US" sz="4200" dirty="0">
                  <a:latin typeface="Raleway" panose="020B0003030101060003"/>
                  <a:cs typeface="Microsoft Sans Serif" panose="020B0604020202020204" pitchFamily="34" charset="0"/>
                </a:rPr>
                <a:t>53%</a:t>
              </a:r>
            </a:p>
          </p:txBody>
        </p:sp>
      </p:grpSp>
      <p:sp>
        <p:nvSpPr>
          <p:cNvPr id="16" name="Rectangle 15">
            <a:extLst>
              <a:ext uri="{FF2B5EF4-FFF2-40B4-BE49-F238E27FC236}">
                <a16:creationId xmlns:a16="http://schemas.microsoft.com/office/drawing/2014/main" id="{740D5E83-9368-4EDA-87A2-6877476843E4}"/>
              </a:ext>
            </a:extLst>
          </p:cNvPr>
          <p:cNvSpPr/>
          <p:nvPr/>
        </p:nvSpPr>
        <p:spPr>
          <a:xfrm>
            <a:off x="-1325" y="762000"/>
            <a:ext cx="9144000" cy="54295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Raleway"/>
              </a:rPr>
              <a:t>Security Professionals like it, too!</a:t>
            </a:r>
          </a:p>
        </p:txBody>
      </p:sp>
    </p:spTree>
    <p:extLst>
      <p:ext uri="{BB962C8B-B14F-4D97-AF65-F5344CB8AC3E}">
        <p14:creationId xmlns:p14="http://schemas.microsoft.com/office/powerpoint/2010/main" val="36993455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A4DEF4"/>
      </a:accent1>
      <a:accent2>
        <a:srgbClr val="75B5E4"/>
      </a:accent2>
      <a:accent3>
        <a:srgbClr val="D1EEF9"/>
      </a:accent3>
      <a:accent4>
        <a:srgbClr val="42BA97"/>
      </a:accent4>
      <a:accent5>
        <a:srgbClr val="3E8853"/>
      </a:accent5>
      <a:accent6>
        <a:srgbClr val="62A39F"/>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A4DEF4"/>
          </a:solidFill>
          <a:prstDash val="solid"/>
          <a:bevel/>
        </a:ln>
        <a:effectLst>
          <a:outerShdw blurRad="38100" dist="25400" dir="2700000" rotWithShape="0">
            <a:srgbClr val="000000">
              <a:alpha val="6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A4DEF4"/>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A4DEF4"/>
      </a:accent1>
      <a:accent2>
        <a:srgbClr val="75B5E4"/>
      </a:accent2>
      <a:accent3>
        <a:srgbClr val="D1EEF9"/>
      </a:accent3>
      <a:accent4>
        <a:srgbClr val="42BA97"/>
      </a:accent4>
      <a:accent5>
        <a:srgbClr val="3E8853"/>
      </a:accent5>
      <a:accent6>
        <a:srgbClr val="62A39F"/>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2700000" rotWithShape="0">
              <a:srgbClr val="000000">
                <a:alpha val="60000"/>
              </a:srgbClr>
            </a:outerShdw>
          </a:effectLst>
        </a:effectStyle>
        <a:effectStyle>
          <a:effectLst>
            <a:outerShdw blurRad="38100" dist="25400" dir="2700000" rotWithShape="0">
              <a:srgbClr val="000000">
                <a:alpha val="6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rgbClr val="A4DEF4"/>
          </a:solidFill>
          <a:prstDash val="solid"/>
          <a:bevel/>
        </a:ln>
        <a:effectLst>
          <a:outerShdw blurRad="38100" dist="25400" dir="2700000" rotWithShape="0">
            <a:srgbClr val="000000">
              <a:alpha val="6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rgbClr val="A4DEF4"/>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F7927BC2A0C5448E98255978F817AD" ma:contentTypeVersion="11" ma:contentTypeDescription="Create a new document." ma:contentTypeScope="" ma:versionID="67b7672b75fb475b7804f2c6d293a8fa">
  <xsd:schema xmlns:xsd="http://www.w3.org/2001/XMLSchema" xmlns:xs="http://www.w3.org/2001/XMLSchema" xmlns:p="http://schemas.microsoft.com/office/2006/metadata/properties" xmlns:ns2="df5f8394-d8ff-4fb8-9b65-0a45980ec677" xmlns:ns3="1f53fade-b7a2-46aa-9ff1-583a0afc40b4" targetNamespace="http://schemas.microsoft.com/office/2006/metadata/properties" ma:root="true" ma:fieldsID="157edefd003065130abb10942882c410" ns2:_="" ns3:_="">
    <xsd:import namespace="df5f8394-d8ff-4fb8-9b65-0a45980ec677"/>
    <xsd:import namespace="1f53fade-b7a2-46aa-9ff1-583a0afc40b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f5f8394-d8ff-4fb8-9b65-0a45980ec6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53fade-b7a2-46aa-9ff1-583a0afc40b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70A8C1-49BB-4424-B30A-F68C7E14116A}">
  <ds:schemaRef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elements/1.1/"/>
    <ds:schemaRef ds:uri="http://purl.org/dc/term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04B77A6F-6854-4C47-BA0F-6866BAC065E7}">
  <ds:schemaRefs>
    <ds:schemaRef ds:uri="http://schemas.microsoft.com/sharepoint/v3/contenttype/forms"/>
  </ds:schemaRefs>
</ds:datastoreItem>
</file>

<file path=customXml/itemProps3.xml><?xml version="1.0" encoding="utf-8"?>
<ds:datastoreItem xmlns:ds="http://schemas.openxmlformats.org/officeDocument/2006/customXml" ds:itemID="{1853C0EB-357B-4090-8B19-31C383FEB6FA}"/>
</file>

<file path=docProps/app.xml><?xml version="1.0" encoding="utf-8"?>
<Properties xmlns="http://schemas.openxmlformats.org/officeDocument/2006/extended-properties" xmlns:vt="http://schemas.openxmlformats.org/officeDocument/2006/docPropsVTypes">
  <TotalTime>20849</TotalTime>
  <Words>1197</Words>
  <Application>Microsoft Macintosh PowerPoint</Application>
  <PresentationFormat>On-screen Show (4:3)</PresentationFormat>
  <Paragraphs>131</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Helvetica</vt:lpstr>
      <vt:lpstr>Helvetica Neue</vt:lpstr>
      <vt:lpstr>Myriad Pro</vt:lpstr>
      <vt:lpstr>Raleway</vt:lpstr>
      <vt:lpstr>Raleway Bold</vt:lpstr>
      <vt:lpstr>Raleway Light</vt:lpstr>
      <vt:lpstr>Wingdings</vt:lpstr>
      <vt:lpstr>Default</vt:lpstr>
      <vt:lpstr>PowerPoint Presentation</vt:lpstr>
      <vt:lpstr>Who is the eTA for?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Mayte H</dc:creator>
  <cp:lastModifiedBy>Microsoft Office User</cp:lastModifiedBy>
  <cp:revision>41</cp:revision>
  <cp:lastPrinted>2018-08-31T15:45:44Z</cp:lastPrinted>
  <dcterms:modified xsi:type="dcterms:W3CDTF">2019-05-30T06:24:54Z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0x0101004CF7927BC2A0C5448E98255978F817AD</vt:lpwstr>
  </property>
</Properties>
</file>