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8" r:id="rId5"/>
    <p:sldId id="263" r:id="rId6"/>
    <p:sldId id="319" r:id="rId7"/>
    <p:sldId id="350" r:id="rId8"/>
    <p:sldId id="264" r:id="rId9"/>
    <p:sldId id="351" r:id="rId10"/>
    <p:sldId id="268" r:id="rId11"/>
    <p:sldId id="261" r:id="rId12"/>
    <p:sldId id="39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68056" autoAdjust="0"/>
  </p:normalViewPr>
  <p:slideViewPr>
    <p:cSldViewPr snapToGrid="0" showGuides="1">
      <p:cViewPr varScale="1">
        <p:scale>
          <a:sx n="45" d="100"/>
          <a:sy n="45" d="100"/>
        </p:scale>
        <p:origin x="212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DA887-D21A-4F2A-9A6A-492A713D477C}" type="datetimeFigureOut">
              <a:rPr lang="en-US" smtClean="0"/>
              <a:t>11/24/2020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61E11-02A9-44E3-A4D6-DA87025A86B3}" type="slidenum">
              <a:rPr lang="en-US" smtClean="0"/>
              <a:t>‹#›</a:t>
            </a:fld>
            <a:endParaRPr lang="en-US"/>
          </a:p>
        </p:txBody>
      </p:sp>
    </p:spTree>
    <p:extLst>
      <p:ext uri="{BB962C8B-B14F-4D97-AF65-F5344CB8AC3E}">
        <p14:creationId xmlns:p14="http://schemas.microsoft.com/office/powerpoint/2010/main" val="20870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None/>
              <a:defRPr/>
            </a:pPr>
            <a:endParaRPr lang="en-GB" altLang="en-US" dirty="0">
              <a:ea typeface="ＭＳ Ｐゴシック" pitchFamily="34" charset="-128"/>
            </a:endParaRPr>
          </a:p>
        </p:txBody>
      </p:sp>
    </p:spTree>
    <p:extLst>
      <p:ext uri="{BB962C8B-B14F-4D97-AF65-F5344CB8AC3E}">
        <p14:creationId xmlns:p14="http://schemas.microsoft.com/office/powerpoint/2010/main" val="233033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861E11-02A9-44E3-A4D6-DA87025A86B3}" type="slidenum">
              <a:rPr lang="en-US" smtClean="0"/>
              <a:t>2</a:t>
            </a:fld>
            <a:endParaRPr lang="en-US"/>
          </a:p>
        </p:txBody>
      </p:sp>
    </p:spTree>
    <p:extLst>
      <p:ext uri="{BB962C8B-B14F-4D97-AF65-F5344CB8AC3E}">
        <p14:creationId xmlns:p14="http://schemas.microsoft.com/office/powerpoint/2010/main" val="425254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864172D-55D6-4EC5-AA8E-AF6707641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074AC19-1A09-4B7D-A4F1-6D8DC1CFFB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29700" name="Slide Number Placeholder 3">
            <a:extLst>
              <a:ext uri="{FF2B5EF4-FFF2-40B4-BE49-F238E27FC236}">
                <a16:creationId xmlns:a16="http://schemas.microsoft.com/office/drawing/2014/main" id="{001DA373-EA42-4702-BBE8-08BCCE445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1pPr>
            <a:lvl2pPr marL="742950" indent="-28575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2pPr>
            <a:lvl3pPr marL="11430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3pPr>
            <a:lvl4pPr marL="16002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4pPr>
            <a:lvl5pPr marL="20574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5pPr>
            <a:lvl6pPr marL="25146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6pPr>
            <a:lvl7pPr marL="29718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7pPr>
            <a:lvl8pPr marL="34290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8pPr>
            <a:lvl9pPr marL="38862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9pPr>
          </a:lstStyle>
          <a:p>
            <a:fld id="{EDE796CC-3BFA-4E4F-95A7-B910D11BF121}" type="slidenum">
              <a:rPr lang="en-US" altLang="en-US" sz="1200" smtClean="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8751A5D-63B9-4E80-A2F7-AF2E301A41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59A2716B-717E-47AA-91E9-3C670DE39C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CAF02DFD-5C7B-476B-9347-AE091A25B1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1pPr>
            <a:lvl2pPr marL="742950" indent="-28575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2pPr>
            <a:lvl3pPr marL="11430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3pPr>
            <a:lvl4pPr marL="16002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4pPr>
            <a:lvl5pPr marL="20574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5pPr>
            <a:lvl6pPr marL="25146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6pPr>
            <a:lvl7pPr marL="29718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7pPr>
            <a:lvl8pPr marL="34290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8pPr>
            <a:lvl9pPr marL="38862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9pPr>
          </a:lstStyle>
          <a:p>
            <a:fld id="{9B2487DA-1742-42FC-BFA5-792AF43A1849}"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B4861E11-02A9-44E3-A4D6-DA87025A86B3}" type="slidenum">
              <a:rPr lang="en-US" smtClean="0"/>
              <a:t>5</a:t>
            </a:fld>
            <a:endParaRPr lang="en-US"/>
          </a:p>
        </p:txBody>
      </p:sp>
    </p:spTree>
    <p:extLst>
      <p:ext uri="{BB962C8B-B14F-4D97-AF65-F5344CB8AC3E}">
        <p14:creationId xmlns:p14="http://schemas.microsoft.com/office/powerpoint/2010/main" val="264692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B4861E11-02A9-44E3-A4D6-DA87025A86B3}" type="slidenum">
              <a:rPr lang="en-US" smtClean="0"/>
              <a:t>6</a:t>
            </a:fld>
            <a:endParaRPr lang="en-US"/>
          </a:p>
        </p:txBody>
      </p:sp>
    </p:spTree>
    <p:extLst>
      <p:ext uri="{BB962C8B-B14F-4D97-AF65-F5344CB8AC3E}">
        <p14:creationId xmlns:p14="http://schemas.microsoft.com/office/powerpoint/2010/main" val="278285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4861E11-02A9-44E3-A4D6-DA87025A86B3}" type="slidenum">
              <a:rPr lang="en-US" smtClean="0"/>
              <a:t>7</a:t>
            </a:fld>
            <a:endParaRPr lang="en-US"/>
          </a:p>
        </p:txBody>
      </p:sp>
    </p:spTree>
    <p:extLst>
      <p:ext uri="{BB962C8B-B14F-4D97-AF65-F5344CB8AC3E}">
        <p14:creationId xmlns:p14="http://schemas.microsoft.com/office/powerpoint/2010/main" val="362897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B4861E11-02A9-44E3-A4D6-DA87025A86B3}" type="slidenum">
              <a:rPr lang="en-US" smtClean="0"/>
              <a:t>8</a:t>
            </a:fld>
            <a:endParaRPr lang="en-US"/>
          </a:p>
        </p:txBody>
      </p:sp>
    </p:spTree>
    <p:extLst>
      <p:ext uri="{BB962C8B-B14F-4D97-AF65-F5344CB8AC3E}">
        <p14:creationId xmlns:p14="http://schemas.microsoft.com/office/powerpoint/2010/main" val="326026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B4861E11-02A9-44E3-A4D6-DA87025A86B3}" type="slidenum">
              <a:rPr lang="en-US" smtClean="0"/>
              <a:t>9</a:t>
            </a:fld>
            <a:endParaRPr lang="en-US"/>
          </a:p>
        </p:txBody>
      </p:sp>
    </p:spTree>
    <p:extLst>
      <p:ext uri="{BB962C8B-B14F-4D97-AF65-F5344CB8AC3E}">
        <p14:creationId xmlns:p14="http://schemas.microsoft.com/office/powerpoint/2010/main" val="126993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E98A42-53D7-43AD-8968-EE5F6FDBD82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288855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98A42-53D7-43AD-8968-EE5F6FDBD82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386282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98A42-53D7-43AD-8968-EE5F6FDBD82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276436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98A42-53D7-43AD-8968-EE5F6FDBD82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35837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E98A42-53D7-43AD-8968-EE5F6FDBD82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396242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98A42-53D7-43AD-8968-EE5F6FDBD82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76181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98A42-53D7-43AD-8968-EE5F6FDBD82D}"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282718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98A42-53D7-43AD-8968-EE5F6FDBD82D}"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20884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98A42-53D7-43AD-8968-EE5F6FDBD82D}"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288974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98A42-53D7-43AD-8968-EE5F6FDBD82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113059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98A42-53D7-43AD-8968-EE5F6FDBD82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4355-5375-4CF0-8D9F-C58CE374D0EF}" type="slidenum">
              <a:rPr lang="en-US" smtClean="0"/>
              <a:t>‹#›</a:t>
            </a:fld>
            <a:endParaRPr lang="en-US"/>
          </a:p>
        </p:txBody>
      </p:sp>
    </p:spTree>
    <p:extLst>
      <p:ext uri="{BB962C8B-B14F-4D97-AF65-F5344CB8AC3E}">
        <p14:creationId xmlns:p14="http://schemas.microsoft.com/office/powerpoint/2010/main" val="393746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98A42-53D7-43AD-8968-EE5F6FDBD82D}" type="datetimeFigureOut">
              <a:rPr lang="en-US" smtClean="0"/>
              <a:t>11/24/2020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24355-5375-4CF0-8D9F-C58CE374D0EF}" type="slidenum">
              <a:rPr lang="en-US" smtClean="0"/>
              <a:t>‹#›</a:t>
            </a:fld>
            <a:endParaRPr lang="en-US"/>
          </a:p>
        </p:txBody>
      </p:sp>
    </p:spTree>
    <p:extLst>
      <p:ext uri="{BB962C8B-B14F-4D97-AF65-F5344CB8AC3E}">
        <p14:creationId xmlns:p14="http://schemas.microsoft.com/office/powerpoint/2010/main" val="2793730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alprotectioncluster.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5" name="Rectangle 7"/>
          <p:cNvSpPr>
            <a:spLocks/>
          </p:cNvSpPr>
          <p:nvPr/>
        </p:nvSpPr>
        <p:spPr bwMode="auto">
          <a:xfrm>
            <a:off x="1028700" y="2438400"/>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268288" indent="-228600">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lgn="ctr" eaLnBrk="1" hangingPunct="1">
              <a:spcBef>
                <a:spcPct val="0"/>
              </a:spcBef>
              <a:buClr>
                <a:schemeClr val="bg1"/>
              </a:buClr>
              <a:buSzPct val="125000"/>
              <a:buFont typeface="Wingdings" panose="05000000000000000000" pitchFamily="2" charset="2"/>
              <a:buNone/>
              <a:defRPr/>
            </a:pPr>
            <a:r>
              <a:rPr lang="en-US" altLang="en-US" sz="4000" dirty="0">
                <a:solidFill>
                  <a:schemeClr val="bg1"/>
                </a:solidFill>
                <a:latin typeface="Arial" panose="020B0604020202020204" pitchFamily="34" charset="0"/>
                <a:sym typeface="Times New Roman" panose="02020603050405020304" pitchFamily="18" charset="0"/>
              </a:rPr>
              <a:t>PROTECTION</a:t>
            </a:r>
            <a:endParaRPr lang="en-US" altLang="en-US" sz="2500" dirty="0">
              <a:solidFill>
                <a:schemeClr val="bg1"/>
              </a:solidFill>
              <a:latin typeface="Arial" panose="020B0604020202020204" pitchFamily="34" charset="0"/>
              <a:sym typeface="Times New Roman" panose="02020603050405020304" pitchFamily="18" charset="0"/>
            </a:endParaRPr>
          </a:p>
        </p:txBody>
      </p:sp>
      <p:pic>
        <p:nvPicPr>
          <p:cNvPr id="205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056" y="5867400"/>
            <a:ext cx="8387888" cy="381713"/>
          </a:xfrm>
          <a:prstGeom prst="rect">
            <a:avLst/>
          </a:prstGeom>
          <a:noFill/>
          <a:ln>
            <a:noFill/>
          </a:ln>
          <a:effectLst>
            <a:reflection blurRad="6350" stA="50000" endPos="90000" dir="5400000" sy="-100000" algn="bl" rotWithShape="0"/>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prstDash val="solid"/>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58775"/>
            <a:ext cx="4106863" cy="6159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9836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239151" y="152400"/>
            <a:ext cx="87641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lgn="ctr">
              <a:spcBef>
                <a:spcPct val="0"/>
              </a:spcBef>
              <a:buClrTx/>
              <a:buSzTx/>
              <a:buFontTx/>
              <a:buNone/>
            </a:pPr>
            <a:r>
              <a:rPr lang="en-US" altLang="en-US" sz="4000" b="1" dirty="0">
                <a:solidFill>
                  <a:srgbClr val="FFC000"/>
                </a:solidFill>
                <a:latin typeface="Arial Narrow" panose="020B0606020202030204" pitchFamily="34" charset="0"/>
                <a:sym typeface="Times New Roman" panose="02020603050405020304" pitchFamily="18" charset="0"/>
              </a:rPr>
              <a:t>Protection</a:t>
            </a:r>
            <a:r>
              <a:rPr lang="en-US" altLang="en-US" sz="4000" dirty="0">
                <a:solidFill>
                  <a:srgbClr val="FFC000"/>
                </a:solidFill>
                <a:latin typeface="Arial Narrow" panose="020B0606020202030204" pitchFamily="34" charset="0"/>
                <a:sym typeface="Times New Roman" panose="02020603050405020304" pitchFamily="18" charset="0"/>
              </a:rPr>
              <a:t> is central to humanitarian action…</a:t>
            </a:r>
            <a:endParaRPr lang="en-GB" altLang="en-US" sz="4000" dirty="0">
              <a:solidFill>
                <a:srgbClr val="FFC000"/>
              </a:solidFill>
              <a:latin typeface="Arial Narrow" panose="020B0606020202030204" pitchFamily="34" charset="0"/>
              <a:sym typeface="Times New Roman" panose="02020603050405020304" pitchFamily="18" charset="0"/>
            </a:endParaRPr>
          </a:p>
        </p:txBody>
      </p:sp>
      <p:cxnSp>
        <p:nvCxnSpPr>
          <p:cNvPr id="5" name="Straight Connector 3"/>
          <p:cNvCxnSpPr>
            <a:cxnSpLocks noChangeShapeType="1"/>
          </p:cNvCxnSpPr>
          <p:nvPr/>
        </p:nvCxnSpPr>
        <p:spPr bwMode="auto">
          <a:xfrm>
            <a:off x="762000" y="838200"/>
            <a:ext cx="7696200" cy="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sp>
        <p:nvSpPr>
          <p:cNvPr id="3" name="Rectangle 2">
            <a:extLst>
              <a:ext uri="{FF2B5EF4-FFF2-40B4-BE49-F238E27FC236}">
                <a16:creationId xmlns:a16="http://schemas.microsoft.com/office/drawing/2014/main" id="{C5CAABF2-94FB-46CB-99B3-1B7755FE2521}"/>
              </a:ext>
            </a:extLst>
          </p:cNvPr>
          <p:cNvSpPr/>
          <p:nvPr/>
        </p:nvSpPr>
        <p:spPr>
          <a:xfrm>
            <a:off x="472440" y="1049866"/>
            <a:ext cx="8530883" cy="5632311"/>
          </a:xfrm>
          <a:prstGeom prst="rect">
            <a:avLst/>
          </a:prstGeom>
        </p:spPr>
        <p:txBody>
          <a:bodyPr wrap="square">
            <a:spAutoFit/>
          </a:bodyPr>
          <a:lstStyle/>
          <a:p>
            <a:pPr lvl="0"/>
            <a:r>
              <a:rPr lang="en-US" sz="2400" b="1" dirty="0">
                <a:solidFill>
                  <a:schemeClr val="accent2">
                    <a:lumMod val="75000"/>
                  </a:schemeClr>
                </a:solidFill>
              </a:rPr>
              <a:t>Protection is at the core of our work</a:t>
            </a:r>
          </a:p>
          <a:p>
            <a:pPr marL="285750" lvl="0" indent="-285750">
              <a:buFont typeface="Arial" panose="020B0604020202020204" pitchFamily="34" charset="0"/>
              <a:buChar char="•"/>
            </a:pPr>
            <a:r>
              <a:rPr lang="en-US" sz="2400" dirty="0">
                <a:solidFill>
                  <a:schemeClr val="accent1"/>
                </a:solidFill>
              </a:rPr>
              <a:t>Protection is a </a:t>
            </a:r>
            <a:r>
              <a:rPr lang="en-US" sz="2400" b="1" dirty="0">
                <a:solidFill>
                  <a:schemeClr val="accent1"/>
                </a:solidFill>
              </a:rPr>
              <a:t>shared responsibility</a:t>
            </a:r>
            <a:r>
              <a:rPr lang="en-US" sz="2400" dirty="0">
                <a:solidFill>
                  <a:schemeClr val="accent1"/>
                </a:solidFill>
              </a:rPr>
              <a:t> of all humanitarian actors;</a:t>
            </a:r>
          </a:p>
          <a:p>
            <a:pPr marL="285750" lvl="0" indent="-285750">
              <a:buFont typeface="Arial" panose="020B0604020202020204" pitchFamily="34" charset="0"/>
              <a:buChar char="•"/>
            </a:pPr>
            <a:r>
              <a:rPr lang="en-US" sz="2400" dirty="0">
                <a:solidFill>
                  <a:schemeClr val="accent1"/>
                </a:solidFill>
              </a:rPr>
              <a:t>Protection is an expected </a:t>
            </a:r>
            <a:r>
              <a:rPr lang="en-US" sz="2400" b="1" dirty="0">
                <a:solidFill>
                  <a:schemeClr val="accent1"/>
                </a:solidFill>
              </a:rPr>
              <a:t>collective outcome</a:t>
            </a:r>
            <a:r>
              <a:rPr lang="en-US" sz="2400" dirty="0">
                <a:solidFill>
                  <a:schemeClr val="accent1"/>
                </a:solidFill>
              </a:rPr>
              <a:t> of the humanitarian response;</a:t>
            </a:r>
          </a:p>
          <a:p>
            <a:pPr marL="285750" lvl="0" indent="-285750">
              <a:buFont typeface="Arial" panose="020B0604020202020204" pitchFamily="34" charset="0"/>
              <a:buChar char="•"/>
            </a:pPr>
            <a:r>
              <a:rPr lang="en-US" sz="2400" dirty="0">
                <a:solidFill>
                  <a:schemeClr val="accent1"/>
                </a:solidFill>
              </a:rPr>
              <a:t>Protection considerations </a:t>
            </a:r>
            <a:r>
              <a:rPr lang="en-US" sz="2400" b="1" dirty="0">
                <a:solidFill>
                  <a:schemeClr val="accent1"/>
                </a:solidFill>
              </a:rPr>
              <a:t>informs all aspects</a:t>
            </a:r>
            <a:r>
              <a:rPr lang="en-US" sz="2400" dirty="0">
                <a:solidFill>
                  <a:schemeClr val="accent1"/>
                </a:solidFill>
              </a:rPr>
              <a:t> of humanitarian action.</a:t>
            </a:r>
          </a:p>
          <a:p>
            <a:endParaRPr lang="en-US" sz="2400" dirty="0">
              <a:solidFill>
                <a:schemeClr val="accent1"/>
              </a:solidFill>
            </a:endParaRPr>
          </a:p>
          <a:p>
            <a:r>
              <a:rPr lang="en-US" sz="2400" b="1" dirty="0">
                <a:solidFill>
                  <a:schemeClr val="accent2">
                    <a:lumMod val="75000"/>
                  </a:schemeClr>
                </a:solidFill>
              </a:rPr>
              <a:t>What is Protection?</a:t>
            </a:r>
          </a:p>
          <a:p>
            <a:pPr marL="342900" indent="-342900">
              <a:buFont typeface="Arial" panose="020B0604020202020204" pitchFamily="34" charset="0"/>
              <a:buChar char="•"/>
            </a:pPr>
            <a:r>
              <a:rPr lang="en-US" sz="2400" dirty="0">
                <a:solidFill>
                  <a:schemeClr val="accent1"/>
                </a:solidFill>
              </a:rPr>
              <a:t>Safety and dignity</a:t>
            </a:r>
          </a:p>
          <a:p>
            <a:pPr marL="342900" indent="-342900">
              <a:buFont typeface="Arial" panose="020B0604020202020204" pitchFamily="34" charset="0"/>
              <a:buChar char="•"/>
            </a:pPr>
            <a:r>
              <a:rPr lang="en-US" sz="2400" dirty="0">
                <a:solidFill>
                  <a:schemeClr val="accent1"/>
                </a:solidFill>
              </a:rPr>
              <a:t>IASC definition</a:t>
            </a:r>
          </a:p>
          <a:p>
            <a:pPr marL="800100" lvl="1" indent="-342900">
              <a:buFont typeface="Wingdings" panose="05000000000000000000" pitchFamily="2" charset="2"/>
              <a:buChar char="ü"/>
            </a:pPr>
            <a:r>
              <a:rPr lang="en-US" sz="2400" dirty="0">
                <a:solidFill>
                  <a:schemeClr val="accent1"/>
                </a:solidFill>
              </a:rPr>
              <a:t>A legal responsibility</a:t>
            </a:r>
          </a:p>
          <a:p>
            <a:pPr marL="800100" lvl="1" indent="-342900">
              <a:buFont typeface="Wingdings" panose="05000000000000000000" pitchFamily="2" charset="2"/>
              <a:buChar char="ü"/>
            </a:pPr>
            <a:r>
              <a:rPr lang="en-US" sz="2400" dirty="0">
                <a:solidFill>
                  <a:schemeClr val="accent1"/>
                </a:solidFill>
              </a:rPr>
              <a:t>A strategic objective</a:t>
            </a:r>
          </a:p>
          <a:p>
            <a:pPr marL="800100" lvl="1" indent="-342900">
              <a:buFont typeface="Wingdings" panose="05000000000000000000" pitchFamily="2" charset="2"/>
              <a:buChar char="ü"/>
            </a:pPr>
            <a:r>
              <a:rPr lang="en-US" sz="2400" dirty="0">
                <a:solidFill>
                  <a:schemeClr val="accent1"/>
                </a:solidFill>
              </a:rPr>
              <a:t>An activity</a:t>
            </a:r>
          </a:p>
          <a:p>
            <a:endParaRPr lang="en-US" sz="2400" dirty="0">
              <a:solidFill>
                <a:schemeClr val="accent1"/>
              </a:solidFill>
            </a:endParaRPr>
          </a:p>
          <a:p>
            <a:r>
              <a:rPr lang="en-US" sz="2400" b="1" dirty="0">
                <a:solidFill>
                  <a:schemeClr val="accent2">
                    <a:lumMod val="75000"/>
                  </a:schemeClr>
                </a:solidFill>
              </a:rPr>
              <a:t>Protection vs Protection of Civilians</a:t>
            </a:r>
          </a:p>
        </p:txBody>
      </p:sp>
      <p:pic>
        <p:nvPicPr>
          <p:cNvPr id="6" name="Picture 5">
            <a:extLst>
              <a:ext uri="{FF2B5EF4-FFF2-40B4-BE49-F238E27FC236}">
                <a16:creationId xmlns:a16="http://schemas.microsoft.com/office/drawing/2014/main" id="{D99EA874-E145-4377-8F8C-1AC37C35E5F2}"/>
              </a:ext>
            </a:extLst>
          </p:cNvPr>
          <p:cNvPicPr>
            <a:picLocks noChangeAspect="1"/>
          </p:cNvPicPr>
          <p:nvPr/>
        </p:nvPicPr>
        <p:blipFill rotWithShape="1">
          <a:blip r:embed="rId3"/>
          <a:srcRect l="14925" t="13996" r="64773" b="15857"/>
          <a:stretch/>
        </p:blipFill>
        <p:spPr>
          <a:xfrm>
            <a:off x="5966377" y="3429000"/>
            <a:ext cx="2491823" cy="2590800"/>
          </a:xfrm>
          <a:prstGeom prst="rect">
            <a:avLst/>
          </a:prstGeom>
        </p:spPr>
      </p:pic>
    </p:spTree>
    <p:extLst>
      <p:ext uri="{BB962C8B-B14F-4D97-AF65-F5344CB8AC3E}">
        <p14:creationId xmlns:p14="http://schemas.microsoft.com/office/powerpoint/2010/main" val="24094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a:extLst>
              <a:ext uri="{FF2B5EF4-FFF2-40B4-BE49-F238E27FC236}">
                <a16:creationId xmlns:a16="http://schemas.microsoft.com/office/drawing/2014/main" id="{FCAF483A-A605-4344-8588-3A6E415983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19188"/>
            <a:ext cx="48768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a:extLst>
              <a:ext uri="{FF2B5EF4-FFF2-40B4-BE49-F238E27FC236}">
                <a16:creationId xmlns:a16="http://schemas.microsoft.com/office/drawing/2014/main" id="{489BE0E9-0A72-4EBC-A4FE-37E32D07D2ED}"/>
              </a:ext>
            </a:extLst>
          </p:cNvPr>
          <p:cNvSpPr txBox="1">
            <a:spLocks noChangeArrowheads="1"/>
          </p:cNvSpPr>
          <p:nvPr/>
        </p:nvSpPr>
        <p:spPr bwMode="auto">
          <a:xfrm>
            <a:off x="381000" y="1676400"/>
            <a:ext cx="3733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bIns="50800"/>
          <a:lstStyle>
            <a:lvl1pPr marL="382588" indent="-3429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1pPr>
            <a:lvl2pPr marL="742950" indent="-28575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2pPr>
            <a:lvl3pPr marL="11430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3pPr>
            <a:lvl4pPr marL="16002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4pPr>
            <a:lvl5pPr marL="20574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5pPr>
            <a:lvl6pPr marL="25146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6pPr>
            <a:lvl7pPr marL="29718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7pPr>
            <a:lvl8pPr marL="34290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8pPr>
            <a:lvl9pPr marL="38862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9pPr>
          </a:lstStyle>
          <a:p>
            <a:r>
              <a:rPr lang="en-US" altLang="en-US" i="1" dirty="0">
                <a:latin typeface="Arial" panose="020B0604020202020204" pitchFamily="34" charset="0"/>
              </a:rPr>
              <a:t>“... all activities aimed at obtaining full respect for the rights of the individual in accordance with the letter and the spirit of the relevant bodies of law (i.e. International Human Rights Law, International Humanitarian Law, International Refugee law.”</a:t>
            </a:r>
            <a:endParaRPr lang="en-US" altLang="en-US" dirty="0">
              <a:solidFill>
                <a:srgbClr val="056CB6"/>
              </a:solidFill>
              <a:latin typeface="Arial" panose="020B0604020202020204" pitchFamily="34" charset="0"/>
              <a:ea typeface="ヒラギノ明朝 ProN W3" pitchFamily="5" charset="-128"/>
              <a:sym typeface="Times" panose="02020603050405020304" pitchFamily="18" charset="0"/>
            </a:endParaRPr>
          </a:p>
          <a:p>
            <a:pPr>
              <a:spcBef>
                <a:spcPts val="800"/>
              </a:spcBef>
              <a:buClr>
                <a:srgbClr val="056CB6"/>
              </a:buClr>
              <a:buSzPct val="100000"/>
            </a:pPr>
            <a:endParaRPr lang="en-US" altLang="en-US" dirty="0">
              <a:solidFill>
                <a:srgbClr val="056CB6"/>
              </a:solidFill>
              <a:latin typeface="Arial" panose="020B0604020202020204" pitchFamily="34" charset="0"/>
              <a:ea typeface="ヒラギノ明朝 ProN W3" pitchFamily="5" charset="-128"/>
              <a:sym typeface="Times" panose="02020603050405020304" pitchFamily="18" charset="0"/>
            </a:endParaRPr>
          </a:p>
          <a:p>
            <a:pPr>
              <a:spcBef>
                <a:spcPts val="800"/>
              </a:spcBef>
              <a:buClr>
                <a:srgbClr val="056CB6"/>
              </a:buClr>
              <a:buSzPct val="100000"/>
            </a:pPr>
            <a:r>
              <a:rPr lang="en-US" altLang="en-US" dirty="0">
                <a:solidFill>
                  <a:srgbClr val="056CB6"/>
                </a:solidFill>
                <a:latin typeface="Arial" panose="020B0604020202020204" pitchFamily="34" charset="0"/>
                <a:ea typeface="ヒラギノ明朝 ProN W3" pitchFamily="5" charset="-128"/>
                <a:sym typeface="Times" panose="02020603050405020304" pitchFamily="18" charset="0"/>
              </a:rPr>
              <a:t>Inter-Agency Standing</a:t>
            </a:r>
          </a:p>
          <a:p>
            <a:pPr>
              <a:spcBef>
                <a:spcPts val="800"/>
              </a:spcBef>
              <a:buClr>
                <a:srgbClr val="056CB6"/>
              </a:buClr>
              <a:buSzPct val="100000"/>
            </a:pPr>
            <a:r>
              <a:rPr lang="en-US" altLang="en-US" dirty="0">
                <a:solidFill>
                  <a:srgbClr val="056CB6"/>
                </a:solidFill>
                <a:latin typeface="Arial" panose="020B0604020202020204" pitchFamily="34" charset="0"/>
                <a:ea typeface="ヒラギノ明朝 ProN W3" pitchFamily="5" charset="-128"/>
                <a:sym typeface="Times" panose="02020603050405020304" pitchFamily="18" charset="0"/>
              </a:rPr>
              <a:t>Committee (IASC) </a:t>
            </a:r>
          </a:p>
          <a:p>
            <a:pPr>
              <a:spcBef>
                <a:spcPts val="800"/>
              </a:spcBef>
              <a:buClr>
                <a:srgbClr val="056CB6"/>
              </a:buClr>
              <a:buSzPct val="100000"/>
              <a:buFont typeface="Wingdings" panose="05000000000000000000" pitchFamily="2" charset="2"/>
              <a:buChar char="§"/>
            </a:pPr>
            <a:endParaRPr lang="en-US" altLang="en-US" sz="2400" dirty="0">
              <a:solidFill>
                <a:srgbClr val="056CB6"/>
              </a:solidFill>
              <a:latin typeface="Arial" panose="020B0604020202020204" pitchFamily="34" charset="0"/>
              <a:ea typeface="ヒラギノ明朝 ProN W3" pitchFamily="5" charset="-128"/>
              <a:sym typeface="Times" panose="02020603050405020304" pitchFamily="18" charset="0"/>
            </a:endParaRPr>
          </a:p>
        </p:txBody>
      </p:sp>
      <p:sp>
        <p:nvSpPr>
          <p:cNvPr id="28676" name="Rectangle 3">
            <a:extLst>
              <a:ext uri="{FF2B5EF4-FFF2-40B4-BE49-F238E27FC236}">
                <a16:creationId xmlns:a16="http://schemas.microsoft.com/office/drawing/2014/main" id="{54B3D498-6B14-403D-9B8E-AEE6D0E15387}"/>
              </a:ext>
            </a:extLst>
          </p:cNvPr>
          <p:cNvSpPr>
            <a:spLocks noChangeArrowheads="1"/>
          </p:cNvSpPr>
          <p:nvPr/>
        </p:nvSpPr>
        <p:spPr bwMode="auto">
          <a:xfrm>
            <a:off x="1069731" y="357188"/>
            <a:ext cx="6394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lstStyle>
            <a:lvl1pPr marL="382588" indent="-3429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1pPr>
            <a:lvl2pPr marL="742950" indent="-28575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2pPr>
            <a:lvl3pPr marL="11430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3pPr>
            <a:lvl4pPr marL="16002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4pPr>
            <a:lvl5pPr marL="20574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5pPr>
            <a:lvl6pPr marL="25146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6pPr>
            <a:lvl7pPr marL="29718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7pPr>
            <a:lvl8pPr marL="34290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8pPr>
            <a:lvl9pPr marL="38862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9pPr>
          </a:lstStyle>
          <a:p>
            <a:pPr algn="ctr">
              <a:spcBef>
                <a:spcPts val="800"/>
              </a:spcBef>
              <a:buClr>
                <a:schemeClr val="bg1"/>
              </a:buClr>
              <a:buSzPct val="100000"/>
            </a:pPr>
            <a:r>
              <a:rPr lang="en-US" altLang="en-US" sz="4000" b="1" dirty="0">
                <a:solidFill>
                  <a:schemeClr val="accent4">
                    <a:lumMod val="60000"/>
                    <a:lumOff val="40000"/>
                  </a:schemeClr>
                </a:solidFill>
                <a:latin typeface="Arial" panose="020B0604020202020204" pitchFamily="34" charset="0"/>
                <a:sym typeface="Times" panose="02020603050405020304" pitchFamily="18" charset="0"/>
              </a:rPr>
              <a:t>Definition of Protection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0E7C2E1-8312-4979-AAD6-C4210B704510}"/>
              </a:ext>
            </a:extLst>
          </p:cNvPr>
          <p:cNvSpPr>
            <a:spLocks noChangeArrowheads="1"/>
          </p:cNvSpPr>
          <p:nvPr/>
        </p:nvSpPr>
        <p:spPr bwMode="auto">
          <a:xfrm>
            <a:off x="290514" y="1524000"/>
            <a:ext cx="86248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lstStyle>
            <a:lvl1pPr marL="382588" indent="-3429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1pPr>
            <a:lvl2pPr marL="742950" indent="-28575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2pPr>
            <a:lvl3pPr marL="11430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3pPr>
            <a:lvl4pPr marL="16002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4pPr>
            <a:lvl5pPr marL="20574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5pPr>
            <a:lvl6pPr marL="25146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6pPr>
            <a:lvl7pPr marL="29718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7pPr>
            <a:lvl8pPr marL="34290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8pPr>
            <a:lvl9pPr marL="38862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9pPr>
          </a:lstStyle>
          <a:p>
            <a:pPr algn="ctr">
              <a:spcBef>
                <a:spcPts val="800"/>
              </a:spcBef>
              <a:buClr>
                <a:schemeClr val="bg1"/>
              </a:buClr>
              <a:buSzPct val="100000"/>
            </a:pPr>
            <a:r>
              <a:rPr lang="en-US" altLang="en-US" sz="4000">
                <a:solidFill>
                  <a:srgbClr val="056CB6"/>
                </a:solidFill>
                <a:latin typeface="Arial" panose="020B0604020202020204" pitchFamily="34" charset="0"/>
                <a:sym typeface="Times" panose="02020603050405020304" pitchFamily="18" charset="0"/>
              </a:rPr>
              <a:t>OCHA’s Protection Role</a:t>
            </a:r>
          </a:p>
        </p:txBody>
      </p:sp>
      <p:grpSp>
        <p:nvGrpSpPr>
          <p:cNvPr id="10243" name="Group 3">
            <a:extLst>
              <a:ext uri="{FF2B5EF4-FFF2-40B4-BE49-F238E27FC236}">
                <a16:creationId xmlns:a16="http://schemas.microsoft.com/office/drawing/2014/main" id="{433AEFF6-E00B-4542-877E-B50CCF6FF61A}"/>
              </a:ext>
            </a:extLst>
          </p:cNvPr>
          <p:cNvGrpSpPr>
            <a:grpSpLocks/>
          </p:cNvGrpSpPr>
          <p:nvPr/>
        </p:nvGrpSpPr>
        <p:grpSpPr bwMode="auto">
          <a:xfrm>
            <a:off x="0" y="0"/>
            <a:ext cx="9144000" cy="458788"/>
            <a:chOff x="2" y="6273384"/>
            <a:chExt cx="9144000" cy="612000"/>
          </a:xfrm>
        </p:grpSpPr>
        <p:sp>
          <p:nvSpPr>
            <p:cNvPr id="5" name="Rectangle 4">
              <a:extLst>
                <a:ext uri="{FF2B5EF4-FFF2-40B4-BE49-F238E27FC236}">
                  <a16:creationId xmlns:a16="http://schemas.microsoft.com/office/drawing/2014/main" id="{C1B9EBAB-06F7-4C18-B333-C70956257A17}"/>
                </a:ext>
              </a:extLst>
            </p:cNvPr>
            <p:cNvSpPr/>
            <p:nvPr/>
          </p:nvSpPr>
          <p:spPr>
            <a:xfrm>
              <a:off x="2" y="6273384"/>
              <a:ext cx="9144000" cy="612000"/>
            </a:xfrm>
            <a:prstGeom prst="rect">
              <a:avLst/>
            </a:prstGeom>
            <a:solidFill>
              <a:srgbClr val="174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174C8D"/>
                </a:solidFill>
                <a:sym typeface="Times New Roman" charset="0"/>
              </a:endParaRPr>
            </a:p>
          </p:txBody>
        </p:sp>
        <p:pic>
          <p:nvPicPr>
            <p:cNvPr id="10247" name="Picture 5" descr="UN OCHA Logo_hor-blu660-block-nobackground.emf">
              <a:extLst>
                <a:ext uri="{FF2B5EF4-FFF2-40B4-BE49-F238E27FC236}">
                  <a16:creationId xmlns:a16="http://schemas.microsoft.com/office/drawing/2014/main" id="{04789DA3-4C3C-4234-89A9-42DD3B8DE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20" y="6382670"/>
              <a:ext cx="1620000" cy="3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TextBox 2">
            <a:extLst>
              <a:ext uri="{FF2B5EF4-FFF2-40B4-BE49-F238E27FC236}">
                <a16:creationId xmlns:a16="http://schemas.microsoft.com/office/drawing/2014/main" id="{5AA1AF5C-B5D4-40FE-B77F-3A141ED3A402}"/>
              </a:ext>
            </a:extLst>
          </p:cNvPr>
          <p:cNvSpPr txBox="1">
            <a:spLocks noChangeArrowheads="1"/>
          </p:cNvSpPr>
          <p:nvPr/>
        </p:nvSpPr>
        <p:spPr bwMode="auto">
          <a:xfrm>
            <a:off x="290514" y="2286000"/>
            <a:ext cx="8624887"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1pPr>
            <a:lvl2pPr marL="742950" indent="-28575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2pPr>
            <a:lvl3pPr marL="11430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3pPr>
            <a:lvl4pPr marL="16002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4pPr>
            <a:lvl5pPr marL="2057400" indent="-228600">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5pPr>
            <a:lvl6pPr marL="25146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6pPr>
            <a:lvl7pPr marL="29718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7pPr>
            <a:lvl8pPr marL="34290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8pPr>
            <a:lvl9pPr marL="3886200" indent="-228600" eaLnBrk="0" fontAlgn="base" hangingPunct="0">
              <a:spcBef>
                <a:spcPct val="0"/>
              </a:spcBef>
              <a:spcAft>
                <a:spcPct val="0"/>
              </a:spcAft>
              <a:defRPr sz="2000">
                <a:solidFill>
                  <a:srgbClr val="000000"/>
                </a:solidFill>
                <a:latin typeface="Times New Roman" panose="02020603050405020304" pitchFamily="18" charset="0"/>
                <a:ea typeface="ヒラギノ角ゴ ProN W3" pitchFamily="5" charset="-128"/>
                <a:sym typeface="Times New Roman" panose="02020603050405020304" pitchFamily="18" charset="0"/>
              </a:defRPr>
            </a:lvl9pPr>
          </a:lstStyle>
          <a:p>
            <a:pPr algn="ctr">
              <a:lnSpc>
                <a:spcPct val="150000"/>
              </a:lnSpc>
            </a:pPr>
            <a:r>
              <a:rPr lang="en-US" altLang="en-US" dirty="0">
                <a:solidFill>
                  <a:srgbClr val="026CB6"/>
                </a:solidFill>
                <a:latin typeface="Arial" panose="020B0604020202020204" pitchFamily="34" charset="0"/>
              </a:rPr>
              <a:t>Based on its coordination mandate (46/182) and primary role to support and advise the ERC and HC fulfill their leadership responsibilities, while working in close collaboration with the protection cluster to achieve collective protection outcomes.</a:t>
            </a:r>
          </a:p>
          <a:p>
            <a:pPr algn="ctr">
              <a:lnSpc>
                <a:spcPct val="150000"/>
              </a:lnSpc>
            </a:pPr>
            <a:endParaRPr lang="en-US" altLang="en-US" sz="1800" dirty="0">
              <a:solidFill>
                <a:srgbClr val="026CB6"/>
              </a:solidFill>
              <a:latin typeface="Arial" panose="020B0604020202020204" pitchFamily="34" charset="0"/>
            </a:endParaRPr>
          </a:p>
        </p:txBody>
      </p:sp>
      <p:pic>
        <p:nvPicPr>
          <p:cNvPr id="10245" name="Picture 3">
            <a:extLst>
              <a:ext uri="{FF2B5EF4-FFF2-40B4-BE49-F238E27FC236}">
                <a16:creationId xmlns:a16="http://schemas.microsoft.com/office/drawing/2014/main" id="{87B4AA0D-68BB-4758-80DB-00E0A17F7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494" y="4506069"/>
            <a:ext cx="28289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47145" y="152400"/>
            <a:ext cx="88076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lgn="ctr">
              <a:spcBef>
                <a:spcPct val="0"/>
              </a:spcBef>
              <a:buClrTx/>
              <a:buSzTx/>
              <a:buFontTx/>
              <a:buNone/>
            </a:pPr>
            <a:r>
              <a:rPr lang="en-US" altLang="en-US" sz="4000" dirty="0">
                <a:solidFill>
                  <a:srgbClr val="FFC000"/>
                </a:solidFill>
                <a:latin typeface="Arial Narrow" panose="020B0606020202030204" pitchFamily="34" charset="0"/>
                <a:sym typeface="Times New Roman" panose="02020603050405020304" pitchFamily="18" charset="0"/>
              </a:rPr>
              <a:t>Achieving collective protection outcomes</a:t>
            </a:r>
            <a:endParaRPr lang="en-GB" altLang="en-US" sz="4000" dirty="0">
              <a:solidFill>
                <a:srgbClr val="FFC000"/>
              </a:solidFill>
              <a:latin typeface="Arial Narrow" panose="020B0606020202030204" pitchFamily="34" charset="0"/>
              <a:sym typeface="Times New Roman" panose="02020603050405020304" pitchFamily="18" charset="0"/>
            </a:endParaRPr>
          </a:p>
        </p:txBody>
      </p:sp>
      <p:cxnSp>
        <p:nvCxnSpPr>
          <p:cNvPr id="5" name="Straight Connector 3"/>
          <p:cNvCxnSpPr>
            <a:cxnSpLocks noChangeShapeType="1"/>
          </p:cNvCxnSpPr>
          <p:nvPr/>
        </p:nvCxnSpPr>
        <p:spPr bwMode="auto">
          <a:xfrm>
            <a:off x="762000" y="838200"/>
            <a:ext cx="7696200" cy="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sp>
        <p:nvSpPr>
          <p:cNvPr id="3" name="Rectangle 2">
            <a:extLst>
              <a:ext uri="{FF2B5EF4-FFF2-40B4-BE49-F238E27FC236}">
                <a16:creationId xmlns:a16="http://schemas.microsoft.com/office/drawing/2014/main" id="{C5CAABF2-94FB-46CB-99B3-1B7755FE2521}"/>
              </a:ext>
            </a:extLst>
          </p:cNvPr>
          <p:cNvSpPr/>
          <p:nvPr/>
        </p:nvSpPr>
        <p:spPr>
          <a:xfrm>
            <a:off x="762000" y="1240219"/>
            <a:ext cx="7696200" cy="3954929"/>
          </a:xfrm>
          <a:prstGeom prst="rect">
            <a:avLst/>
          </a:prstGeom>
        </p:spPr>
        <p:txBody>
          <a:bodyPr wrap="square">
            <a:spAutoFit/>
          </a:bodyPr>
          <a:lstStyle/>
          <a:p>
            <a:pPr lvl="0"/>
            <a:r>
              <a:rPr lang="en-US" sz="2400" b="1" dirty="0">
                <a:solidFill>
                  <a:schemeClr val="accent2">
                    <a:lumMod val="75000"/>
                  </a:schemeClr>
                </a:solidFill>
              </a:rPr>
              <a:t>At a minimum, and in cooperation with protection actors:</a:t>
            </a:r>
          </a:p>
          <a:p>
            <a:pPr marL="285750" lvl="0" indent="-285750">
              <a:spcBef>
                <a:spcPts val="600"/>
              </a:spcBef>
              <a:spcAft>
                <a:spcPts val="600"/>
              </a:spcAft>
              <a:buFont typeface="Arial" panose="020B0604020202020204" pitchFamily="34" charset="0"/>
              <a:buChar char="•"/>
            </a:pPr>
            <a:r>
              <a:rPr lang="en-US" sz="2400" dirty="0">
                <a:solidFill>
                  <a:schemeClr val="accent1"/>
                </a:solidFill>
              </a:rPr>
              <a:t>Protection risks are known and prioritized</a:t>
            </a:r>
          </a:p>
          <a:p>
            <a:pPr lvl="0">
              <a:spcBef>
                <a:spcPts val="600"/>
              </a:spcBef>
              <a:spcAft>
                <a:spcPts val="600"/>
              </a:spcAft>
            </a:pPr>
            <a:r>
              <a:rPr lang="en-US" sz="2400" dirty="0">
                <a:solidFill>
                  <a:schemeClr val="accent1"/>
                </a:solidFill>
                <a:sym typeface="Wingdings" panose="05000000000000000000" pitchFamily="2" charset="2"/>
              </a:rPr>
              <a:t> Protection analysis tools; HNO and HRP Tip Sheets; HCT protection strategy guidance</a:t>
            </a:r>
            <a:endParaRPr lang="en-US" sz="2400" dirty="0">
              <a:solidFill>
                <a:schemeClr val="accent1"/>
              </a:solidFill>
            </a:endParaRPr>
          </a:p>
          <a:p>
            <a:pPr marL="285750" lvl="0" indent="-285750">
              <a:spcBef>
                <a:spcPts val="600"/>
              </a:spcBef>
              <a:spcAft>
                <a:spcPts val="600"/>
              </a:spcAft>
              <a:buFont typeface="Arial" panose="020B0604020202020204" pitchFamily="34" charset="0"/>
              <a:buChar char="•"/>
            </a:pPr>
            <a:r>
              <a:rPr lang="en-US" sz="2400" dirty="0">
                <a:solidFill>
                  <a:schemeClr val="accent1"/>
                </a:solidFill>
              </a:rPr>
              <a:t>Advocate and promote respect for International Humanitarian and Human Rights Law by all parties</a:t>
            </a:r>
          </a:p>
          <a:p>
            <a:pPr lvl="0">
              <a:spcBef>
                <a:spcPts val="600"/>
              </a:spcBef>
              <a:spcAft>
                <a:spcPts val="600"/>
              </a:spcAft>
            </a:pPr>
            <a:r>
              <a:rPr lang="en-US" sz="2400" dirty="0">
                <a:solidFill>
                  <a:schemeClr val="accent1"/>
                </a:solidFill>
                <a:sym typeface="Wingdings" panose="05000000000000000000" pitchFamily="2" charset="2"/>
              </a:rPr>
              <a:t></a:t>
            </a:r>
            <a:r>
              <a:rPr lang="en-US" sz="2400" dirty="0">
                <a:solidFill>
                  <a:schemeClr val="accent1"/>
                </a:solidFill>
              </a:rPr>
              <a:t> HC talking points and speeches, public and media statements, information products, key messages on protection, #</a:t>
            </a:r>
            <a:r>
              <a:rPr lang="en-US" sz="2400" dirty="0" err="1">
                <a:solidFill>
                  <a:schemeClr val="accent1"/>
                </a:solidFill>
              </a:rPr>
              <a:t>NotATarget</a:t>
            </a:r>
            <a:r>
              <a:rPr lang="en-US" sz="2400" dirty="0">
                <a:solidFill>
                  <a:schemeClr val="accent1"/>
                </a:solidFill>
              </a:rPr>
              <a:t> campaign</a:t>
            </a:r>
            <a:endParaRPr lang="en-US" dirty="0">
              <a:solidFill>
                <a:schemeClr val="accent1"/>
              </a:solidFill>
            </a:endParaRPr>
          </a:p>
        </p:txBody>
      </p:sp>
    </p:spTree>
    <p:extLst>
      <p:ext uri="{BB962C8B-B14F-4D97-AF65-F5344CB8AC3E}">
        <p14:creationId xmlns:p14="http://schemas.microsoft.com/office/powerpoint/2010/main" val="376711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47145" y="152400"/>
            <a:ext cx="88076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lgn="ctr">
              <a:spcBef>
                <a:spcPct val="0"/>
              </a:spcBef>
              <a:buClrTx/>
              <a:buSzTx/>
              <a:buFontTx/>
              <a:buNone/>
            </a:pPr>
            <a:r>
              <a:rPr lang="en-US" altLang="en-US" sz="4000" dirty="0">
                <a:solidFill>
                  <a:srgbClr val="FFC000"/>
                </a:solidFill>
                <a:latin typeface="Arial Narrow" panose="020B0606020202030204" pitchFamily="34" charset="0"/>
                <a:sym typeface="Times New Roman" panose="02020603050405020304" pitchFamily="18" charset="0"/>
              </a:rPr>
              <a:t>Achieving collective protection outcomes</a:t>
            </a:r>
            <a:endParaRPr lang="en-GB" altLang="en-US" sz="4000" dirty="0">
              <a:solidFill>
                <a:srgbClr val="FFC000"/>
              </a:solidFill>
              <a:latin typeface="Arial Narrow" panose="020B0606020202030204" pitchFamily="34" charset="0"/>
              <a:sym typeface="Times New Roman" panose="02020603050405020304" pitchFamily="18" charset="0"/>
            </a:endParaRPr>
          </a:p>
        </p:txBody>
      </p:sp>
      <p:cxnSp>
        <p:nvCxnSpPr>
          <p:cNvPr id="5" name="Straight Connector 3"/>
          <p:cNvCxnSpPr>
            <a:cxnSpLocks noChangeShapeType="1"/>
          </p:cNvCxnSpPr>
          <p:nvPr/>
        </p:nvCxnSpPr>
        <p:spPr bwMode="auto">
          <a:xfrm>
            <a:off x="762000" y="838200"/>
            <a:ext cx="7696200" cy="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sp>
        <p:nvSpPr>
          <p:cNvPr id="3" name="Rectangle 2">
            <a:extLst>
              <a:ext uri="{FF2B5EF4-FFF2-40B4-BE49-F238E27FC236}">
                <a16:creationId xmlns:a16="http://schemas.microsoft.com/office/drawing/2014/main" id="{C5CAABF2-94FB-46CB-99B3-1B7755FE2521}"/>
              </a:ext>
            </a:extLst>
          </p:cNvPr>
          <p:cNvSpPr/>
          <p:nvPr/>
        </p:nvSpPr>
        <p:spPr>
          <a:xfrm>
            <a:off x="762000" y="1240219"/>
            <a:ext cx="7446818" cy="4832092"/>
          </a:xfrm>
          <a:prstGeom prst="rect">
            <a:avLst/>
          </a:prstGeom>
        </p:spPr>
        <p:txBody>
          <a:bodyPr wrap="square">
            <a:spAutoFit/>
          </a:bodyPr>
          <a:lstStyle/>
          <a:p>
            <a:pPr lvl="0"/>
            <a:r>
              <a:rPr lang="en-US" sz="2400" b="1" dirty="0">
                <a:solidFill>
                  <a:schemeClr val="accent2">
                    <a:lumMod val="75000"/>
                  </a:schemeClr>
                </a:solidFill>
              </a:rPr>
              <a:t>At a minimum, and in cooperation with protection actors:</a:t>
            </a:r>
          </a:p>
          <a:p>
            <a:pPr marL="285750" lvl="0" indent="-285750">
              <a:spcBef>
                <a:spcPts val="600"/>
              </a:spcBef>
              <a:spcAft>
                <a:spcPts val="600"/>
              </a:spcAft>
              <a:buFont typeface="Arial" panose="020B0604020202020204" pitchFamily="34" charset="0"/>
              <a:buChar char="•"/>
            </a:pPr>
            <a:r>
              <a:rPr lang="en-US" sz="2400" dirty="0">
                <a:solidFill>
                  <a:schemeClr val="accent1"/>
                </a:solidFill>
              </a:rPr>
              <a:t>Incorporate protection and mainstream protection principles into all phases and across all sectors of the response</a:t>
            </a:r>
          </a:p>
          <a:p>
            <a:pPr lvl="0">
              <a:spcBef>
                <a:spcPts val="600"/>
              </a:spcBef>
              <a:spcAft>
                <a:spcPts val="600"/>
              </a:spcAft>
            </a:pPr>
            <a:r>
              <a:rPr lang="en-US" sz="2400" dirty="0">
                <a:solidFill>
                  <a:schemeClr val="accent1"/>
                </a:solidFill>
                <a:sym typeface="Wingdings" panose="05000000000000000000" pitchFamily="2" charset="2"/>
              </a:rPr>
              <a:t> </a:t>
            </a:r>
            <a:r>
              <a:rPr lang="en-US" sz="2400" dirty="0">
                <a:solidFill>
                  <a:schemeClr val="accent1"/>
                </a:solidFill>
              </a:rPr>
              <a:t>GPC Protection Mainstreaming Toolkit</a:t>
            </a:r>
          </a:p>
          <a:p>
            <a:pPr marL="285750" lvl="0" indent="-285750">
              <a:spcBef>
                <a:spcPts val="600"/>
              </a:spcBef>
              <a:spcAft>
                <a:spcPts val="600"/>
              </a:spcAft>
              <a:buFont typeface="Arial" panose="020B0604020202020204" pitchFamily="34" charset="0"/>
              <a:buChar char="•"/>
            </a:pPr>
            <a:r>
              <a:rPr lang="en-US" altLang="en-US" sz="2400" dirty="0">
                <a:solidFill>
                  <a:schemeClr val="accent1"/>
                </a:solidFill>
                <a:ea typeface="ヒラギノ明朝 ProN W3" pitchFamily="5" charset="-128"/>
              </a:rPr>
              <a:t>Ensure sufficient funds are allocated to the protection response and contribute to sustaining protection efforts</a:t>
            </a:r>
          </a:p>
          <a:p>
            <a:pPr lvl="0">
              <a:spcBef>
                <a:spcPts val="600"/>
              </a:spcBef>
              <a:spcAft>
                <a:spcPts val="600"/>
              </a:spcAft>
            </a:pPr>
            <a:r>
              <a:rPr lang="en-US" sz="2400" dirty="0">
                <a:solidFill>
                  <a:schemeClr val="accent1"/>
                </a:solidFill>
                <a:sym typeface="Wingdings" panose="05000000000000000000" pitchFamily="2" charset="2"/>
              </a:rPr>
              <a:t> </a:t>
            </a:r>
            <a:r>
              <a:rPr lang="en-US" sz="2400" dirty="0">
                <a:solidFill>
                  <a:schemeClr val="accent1"/>
                </a:solidFill>
                <a:ea typeface="ヒラギノ明朝 ProN W3" pitchFamily="5" charset="-128"/>
              </a:rPr>
              <a:t>Flash Appeals, CERF</a:t>
            </a:r>
            <a:endParaRPr lang="en-US" sz="2400" dirty="0">
              <a:solidFill>
                <a:schemeClr val="accent1"/>
              </a:solidFill>
            </a:endParaRPr>
          </a:p>
          <a:p>
            <a:pPr>
              <a:spcBef>
                <a:spcPts val="600"/>
              </a:spcBef>
              <a:spcAft>
                <a:spcPts val="600"/>
              </a:spcAft>
            </a:pPr>
            <a:endParaRPr lang="en-US" sz="2400" dirty="0">
              <a:solidFill>
                <a:schemeClr val="accent1"/>
              </a:solidFill>
            </a:endParaRPr>
          </a:p>
          <a:p>
            <a:endParaRPr lang="en-US" dirty="0">
              <a:solidFill>
                <a:schemeClr val="accent1"/>
              </a:solidFill>
            </a:endParaRPr>
          </a:p>
        </p:txBody>
      </p:sp>
      <p:pic>
        <p:nvPicPr>
          <p:cNvPr id="2" name="Picture 1">
            <a:extLst>
              <a:ext uri="{FF2B5EF4-FFF2-40B4-BE49-F238E27FC236}">
                <a16:creationId xmlns:a16="http://schemas.microsoft.com/office/drawing/2014/main" id="{A611294A-FB06-4D47-A930-660914FD06C9}"/>
              </a:ext>
            </a:extLst>
          </p:cNvPr>
          <p:cNvPicPr>
            <a:picLocks noChangeAspect="1"/>
          </p:cNvPicPr>
          <p:nvPr/>
        </p:nvPicPr>
        <p:blipFill>
          <a:blip r:embed="rId3"/>
          <a:stretch>
            <a:fillRect/>
          </a:stretch>
        </p:blipFill>
        <p:spPr>
          <a:xfrm>
            <a:off x="5291769" y="4742929"/>
            <a:ext cx="2633700" cy="1749704"/>
          </a:xfrm>
          <a:prstGeom prst="rect">
            <a:avLst/>
          </a:prstGeom>
        </p:spPr>
      </p:pic>
    </p:spTree>
    <p:extLst>
      <p:ext uri="{BB962C8B-B14F-4D97-AF65-F5344CB8AC3E}">
        <p14:creationId xmlns:p14="http://schemas.microsoft.com/office/powerpoint/2010/main" val="103883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47145" y="152400"/>
            <a:ext cx="88076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lgn="ctr">
              <a:spcBef>
                <a:spcPct val="0"/>
              </a:spcBef>
              <a:buClrTx/>
              <a:buSzTx/>
              <a:buFontTx/>
              <a:buNone/>
            </a:pPr>
            <a:r>
              <a:rPr lang="en-US" altLang="en-US" sz="4000" dirty="0">
                <a:solidFill>
                  <a:srgbClr val="FFC000"/>
                </a:solidFill>
                <a:latin typeface="Arial Narrow" panose="020B0606020202030204" pitchFamily="34" charset="0"/>
                <a:sym typeface="Times New Roman" panose="02020603050405020304" pitchFamily="18" charset="0"/>
              </a:rPr>
              <a:t>Operational Protection Challenges</a:t>
            </a:r>
            <a:endParaRPr lang="en-GB" altLang="en-US" sz="4000" dirty="0">
              <a:solidFill>
                <a:srgbClr val="FFC000"/>
              </a:solidFill>
              <a:latin typeface="Arial Narrow" panose="020B0606020202030204" pitchFamily="34" charset="0"/>
              <a:sym typeface="Times New Roman" panose="02020603050405020304" pitchFamily="18" charset="0"/>
            </a:endParaRPr>
          </a:p>
        </p:txBody>
      </p:sp>
      <p:cxnSp>
        <p:nvCxnSpPr>
          <p:cNvPr id="5" name="Straight Connector 3"/>
          <p:cNvCxnSpPr>
            <a:cxnSpLocks noChangeShapeType="1"/>
          </p:cNvCxnSpPr>
          <p:nvPr/>
        </p:nvCxnSpPr>
        <p:spPr bwMode="auto">
          <a:xfrm>
            <a:off x="762000" y="838200"/>
            <a:ext cx="7696200" cy="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sp>
        <p:nvSpPr>
          <p:cNvPr id="3" name="Rectangle 2">
            <a:extLst>
              <a:ext uri="{FF2B5EF4-FFF2-40B4-BE49-F238E27FC236}">
                <a16:creationId xmlns:a16="http://schemas.microsoft.com/office/drawing/2014/main" id="{C5CAABF2-94FB-46CB-99B3-1B7755FE2521}"/>
              </a:ext>
            </a:extLst>
          </p:cNvPr>
          <p:cNvSpPr/>
          <p:nvPr/>
        </p:nvSpPr>
        <p:spPr>
          <a:xfrm>
            <a:off x="762000" y="1240220"/>
            <a:ext cx="7772400" cy="3447098"/>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en-US" sz="2400" dirty="0">
                <a:solidFill>
                  <a:schemeClr val="accent1"/>
                </a:solidFill>
              </a:rPr>
              <a:t>Sensitive nature of protection information</a:t>
            </a:r>
          </a:p>
          <a:p>
            <a:pPr marL="342900" indent="-342900">
              <a:spcBef>
                <a:spcPts val="600"/>
              </a:spcBef>
              <a:spcAft>
                <a:spcPts val="600"/>
              </a:spcAft>
              <a:buFont typeface="Wingdings" panose="05000000000000000000" pitchFamily="2" charset="2"/>
              <a:buChar char="§"/>
            </a:pPr>
            <a:r>
              <a:rPr lang="en-US" sz="2400" dirty="0">
                <a:solidFill>
                  <a:schemeClr val="accent1"/>
                </a:solidFill>
              </a:rPr>
              <a:t>Humanitarian dilemmas</a:t>
            </a:r>
          </a:p>
          <a:p>
            <a:pPr marL="342900" indent="-342900">
              <a:spcBef>
                <a:spcPts val="600"/>
              </a:spcBef>
              <a:spcAft>
                <a:spcPts val="600"/>
              </a:spcAft>
              <a:buFont typeface="Wingdings" panose="05000000000000000000" pitchFamily="2" charset="2"/>
              <a:buChar char="§"/>
            </a:pPr>
            <a:r>
              <a:rPr lang="en-US" sz="2400" dirty="0">
                <a:solidFill>
                  <a:schemeClr val="accent1"/>
                </a:solidFill>
              </a:rPr>
              <a:t>Do No Harm</a:t>
            </a:r>
          </a:p>
          <a:p>
            <a:pPr marL="342900" indent="-342900">
              <a:spcBef>
                <a:spcPts val="600"/>
              </a:spcBef>
              <a:spcAft>
                <a:spcPts val="600"/>
              </a:spcAft>
              <a:buFont typeface="Wingdings" panose="05000000000000000000" pitchFamily="2" charset="2"/>
              <a:buChar char="§"/>
            </a:pPr>
            <a:r>
              <a:rPr lang="en-US" sz="2400" dirty="0">
                <a:solidFill>
                  <a:schemeClr val="accent1"/>
                </a:solidFill>
              </a:rPr>
              <a:t>Coordination and collaboration with integrated missions on </a:t>
            </a:r>
            <a:r>
              <a:rPr lang="en-US" sz="2400" dirty="0" err="1">
                <a:solidFill>
                  <a:schemeClr val="accent1"/>
                </a:solidFill>
              </a:rPr>
              <a:t>PoC</a:t>
            </a:r>
            <a:endParaRPr lang="en-US" sz="2400" dirty="0">
              <a:solidFill>
                <a:schemeClr val="accent1"/>
              </a:solidFill>
            </a:endParaRPr>
          </a:p>
          <a:p>
            <a:pPr marL="342900" indent="-342900">
              <a:spcBef>
                <a:spcPts val="600"/>
              </a:spcBef>
              <a:spcAft>
                <a:spcPts val="600"/>
              </a:spcAft>
              <a:buFont typeface="Wingdings" panose="05000000000000000000" pitchFamily="2" charset="2"/>
              <a:buChar char="§"/>
            </a:pPr>
            <a:r>
              <a:rPr lang="en-US" sz="2400" dirty="0">
                <a:solidFill>
                  <a:schemeClr val="accent1"/>
                </a:solidFill>
              </a:rPr>
              <a:t>Lack of Accountability</a:t>
            </a:r>
          </a:p>
          <a:p>
            <a:pPr marL="342900" indent="-342900">
              <a:spcBef>
                <a:spcPts val="600"/>
              </a:spcBef>
              <a:spcAft>
                <a:spcPts val="600"/>
              </a:spcAft>
              <a:buFont typeface="Wingdings" panose="05000000000000000000" pitchFamily="2" charset="2"/>
              <a:buChar char="§"/>
            </a:pPr>
            <a:r>
              <a:rPr lang="en-US" sz="2400" dirty="0">
                <a:solidFill>
                  <a:schemeClr val="accent1"/>
                </a:solidFill>
              </a:rPr>
              <a:t>Access constraints</a:t>
            </a:r>
          </a:p>
        </p:txBody>
      </p:sp>
    </p:spTree>
    <p:extLst>
      <p:ext uri="{BB962C8B-B14F-4D97-AF65-F5344CB8AC3E}">
        <p14:creationId xmlns:p14="http://schemas.microsoft.com/office/powerpoint/2010/main" val="361530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85800" y="1524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lgn="ctr">
              <a:spcBef>
                <a:spcPct val="0"/>
              </a:spcBef>
              <a:buClrTx/>
              <a:buSzTx/>
              <a:buFontTx/>
              <a:buNone/>
            </a:pPr>
            <a:r>
              <a:rPr lang="en-US" altLang="en-US" sz="4000" dirty="0">
                <a:solidFill>
                  <a:srgbClr val="FFC000"/>
                </a:solidFill>
                <a:latin typeface="Arial Narrow" panose="020B0606020202030204" pitchFamily="34" charset="0"/>
                <a:sym typeface="Times New Roman" panose="02020603050405020304" pitchFamily="18" charset="0"/>
              </a:rPr>
              <a:t>Useful Resources </a:t>
            </a:r>
            <a:endParaRPr lang="en-GB" altLang="en-US" sz="4000" dirty="0">
              <a:solidFill>
                <a:srgbClr val="FFC000"/>
              </a:solidFill>
              <a:latin typeface="Arial Narrow" panose="020B0606020202030204" pitchFamily="34" charset="0"/>
              <a:sym typeface="Times New Roman" panose="02020603050405020304" pitchFamily="18" charset="0"/>
            </a:endParaRPr>
          </a:p>
        </p:txBody>
      </p:sp>
      <p:cxnSp>
        <p:nvCxnSpPr>
          <p:cNvPr id="5" name="Straight Connector 3"/>
          <p:cNvCxnSpPr>
            <a:cxnSpLocks noChangeShapeType="1"/>
          </p:cNvCxnSpPr>
          <p:nvPr/>
        </p:nvCxnSpPr>
        <p:spPr bwMode="auto">
          <a:xfrm>
            <a:off x="762000" y="838200"/>
            <a:ext cx="7696200" cy="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sp>
        <p:nvSpPr>
          <p:cNvPr id="6" name="TextBox 5"/>
          <p:cNvSpPr txBox="1"/>
          <p:nvPr/>
        </p:nvSpPr>
        <p:spPr>
          <a:xfrm>
            <a:off x="685800" y="1190445"/>
            <a:ext cx="7772400" cy="6278642"/>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solidFill>
                  <a:schemeClr val="accent1"/>
                </a:solidFill>
              </a:rPr>
              <a:t>IASC Policy on Protection in Humanitarian Action (2016)</a:t>
            </a:r>
          </a:p>
          <a:p>
            <a:pPr marL="342900" indent="-342900">
              <a:spcBef>
                <a:spcPts val="600"/>
              </a:spcBef>
              <a:spcAft>
                <a:spcPts val="600"/>
              </a:spcAft>
              <a:buFont typeface="Arial" panose="020B0604020202020204" pitchFamily="34" charset="0"/>
              <a:buChar char="•"/>
            </a:pPr>
            <a:r>
              <a:rPr lang="en-US" sz="2400" dirty="0">
                <a:solidFill>
                  <a:schemeClr val="accent1"/>
                </a:solidFill>
              </a:rPr>
              <a:t>IASC Centrality of Protection statement (2013)</a:t>
            </a:r>
          </a:p>
          <a:p>
            <a:pPr marL="342900" indent="-342900">
              <a:spcBef>
                <a:spcPts val="600"/>
              </a:spcBef>
              <a:spcAft>
                <a:spcPts val="600"/>
              </a:spcAft>
              <a:buFont typeface="Arial" panose="020B0604020202020204" pitchFamily="34" charset="0"/>
              <a:buChar char="•"/>
            </a:pPr>
            <a:r>
              <a:rPr lang="en-US" sz="2400" dirty="0">
                <a:solidFill>
                  <a:schemeClr val="accent1"/>
                </a:solidFill>
              </a:rPr>
              <a:t>IASC Operational guidelines on protection of persons in situations of natural disasters (2011)</a:t>
            </a:r>
          </a:p>
          <a:p>
            <a:pPr marL="342900" indent="-342900">
              <a:spcBef>
                <a:spcPts val="600"/>
              </a:spcBef>
              <a:spcAft>
                <a:spcPts val="600"/>
              </a:spcAft>
              <a:buFont typeface="Arial" panose="020B0604020202020204" pitchFamily="34" charset="0"/>
              <a:buChar char="•"/>
            </a:pPr>
            <a:r>
              <a:rPr lang="en-US" sz="2400" dirty="0">
                <a:solidFill>
                  <a:schemeClr val="accent1"/>
                </a:solidFill>
              </a:rPr>
              <a:t>IASC Guiding Principles on Internal Displacement (1999)</a:t>
            </a:r>
          </a:p>
          <a:p>
            <a:pPr marL="342900" indent="-342900">
              <a:spcBef>
                <a:spcPts val="600"/>
              </a:spcBef>
              <a:spcAft>
                <a:spcPts val="600"/>
              </a:spcAft>
              <a:buFont typeface="Arial" panose="020B0604020202020204" pitchFamily="34" charset="0"/>
              <a:buChar char="•"/>
            </a:pPr>
            <a:r>
              <a:rPr lang="en-US" sz="2400" dirty="0">
                <a:solidFill>
                  <a:schemeClr val="accent1"/>
                </a:solidFill>
              </a:rPr>
              <a:t>OCHA on Message – Protection </a:t>
            </a:r>
          </a:p>
          <a:p>
            <a:pPr marL="342900" indent="-342900">
              <a:spcBef>
                <a:spcPts val="600"/>
              </a:spcBef>
              <a:spcAft>
                <a:spcPts val="600"/>
              </a:spcAft>
              <a:buFont typeface="Arial" panose="020B0604020202020204" pitchFamily="34" charset="0"/>
              <a:buChar char="•"/>
            </a:pPr>
            <a:r>
              <a:rPr lang="en-US" sz="2400" dirty="0">
                <a:solidFill>
                  <a:schemeClr val="accent1"/>
                </a:solidFill>
              </a:rPr>
              <a:t>Protection Essentials for OCHA Field Offices (in development)</a:t>
            </a:r>
          </a:p>
          <a:p>
            <a:pPr marL="342900" indent="-342900">
              <a:spcBef>
                <a:spcPts val="600"/>
              </a:spcBef>
              <a:spcAft>
                <a:spcPts val="600"/>
              </a:spcAft>
              <a:buFont typeface="Arial" panose="020B0604020202020204" pitchFamily="34" charset="0"/>
              <a:buChar char="•"/>
            </a:pPr>
            <a:r>
              <a:rPr lang="en-US" sz="2400" dirty="0">
                <a:solidFill>
                  <a:schemeClr val="accent1"/>
                </a:solidFill>
              </a:rPr>
              <a:t>Global Protection Cluster website  </a:t>
            </a:r>
            <a:r>
              <a:rPr lang="en-US" sz="2400" dirty="0">
                <a:hlinkClick r:id="rId3"/>
              </a:rPr>
              <a:t>http://www.globalprotectioncluster.org/</a:t>
            </a:r>
            <a:endParaRPr lang="en-US" sz="2400" dirty="0"/>
          </a:p>
          <a:p>
            <a:pPr marL="342900" indent="-342900">
              <a:spcBef>
                <a:spcPts val="600"/>
              </a:spcBef>
              <a:spcAft>
                <a:spcPts val="600"/>
              </a:spcAft>
              <a:buFont typeface="Arial" panose="020B0604020202020204" pitchFamily="34" charset="0"/>
              <a:buChar char="•"/>
            </a:pPr>
            <a:r>
              <a:rPr lang="en-US" sz="2400" dirty="0">
                <a:solidFill>
                  <a:schemeClr val="accent1"/>
                </a:solidFill>
              </a:rPr>
              <a:t>Access and Protection </a:t>
            </a:r>
            <a:r>
              <a:rPr lang="en-US" sz="2400" dirty="0" err="1">
                <a:solidFill>
                  <a:schemeClr val="accent1"/>
                </a:solidFill>
              </a:rPr>
              <a:t>Teamsite</a:t>
            </a:r>
            <a:endParaRPr lang="en-US" sz="2400" dirty="0">
              <a:solidFill>
                <a:schemeClr val="accent1"/>
              </a:solidFill>
            </a:endParaRPr>
          </a:p>
          <a:p>
            <a:pPr marL="342900" indent="-342900">
              <a:spcBef>
                <a:spcPts val="600"/>
              </a:spcBef>
              <a:spcAft>
                <a:spcPts val="600"/>
              </a:spcAft>
              <a:buFont typeface="Arial" panose="020B0604020202020204" pitchFamily="34" charset="0"/>
              <a:buChar char="•"/>
            </a:pPr>
            <a:endParaRPr lang="en-US" sz="2400" dirty="0"/>
          </a:p>
          <a:p>
            <a:pPr marL="342900" indent="-342900">
              <a:spcBef>
                <a:spcPts val="600"/>
              </a:spcBef>
              <a:spcAft>
                <a:spcPts val="600"/>
              </a:spcAft>
              <a:buFont typeface="Arial" panose="020B0604020202020204" pitchFamily="34" charset="0"/>
              <a:buChar char="•"/>
            </a:pPr>
            <a:endParaRPr lang="en-US" sz="2400" dirty="0">
              <a:solidFill>
                <a:schemeClr val="accent1"/>
              </a:solidFill>
            </a:endParaRPr>
          </a:p>
        </p:txBody>
      </p:sp>
    </p:spTree>
    <p:extLst>
      <p:ext uri="{BB962C8B-B14F-4D97-AF65-F5344CB8AC3E}">
        <p14:creationId xmlns:p14="http://schemas.microsoft.com/office/powerpoint/2010/main" val="255810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85800" y="1524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spcBef>
                <a:spcPct val="0"/>
              </a:spcBef>
              <a:buClrTx/>
              <a:buSzTx/>
              <a:buFontTx/>
              <a:buNone/>
            </a:pPr>
            <a:r>
              <a:rPr lang="en-US" altLang="en-US" sz="4000" dirty="0">
                <a:solidFill>
                  <a:srgbClr val="FFC000"/>
                </a:solidFill>
                <a:latin typeface="Arial Narrow" panose="020B0606020202030204" pitchFamily="34" charset="0"/>
                <a:sym typeface="Times New Roman" panose="02020603050405020304" pitchFamily="18" charset="0"/>
              </a:rPr>
              <a:t>Conclusion</a:t>
            </a:r>
            <a:endParaRPr lang="en-GB" altLang="en-US" sz="4000" dirty="0">
              <a:solidFill>
                <a:srgbClr val="FFC000"/>
              </a:solidFill>
              <a:latin typeface="Arial Narrow" panose="020B0606020202030204" pitchFamily="34" charset="0"/>
              <a:sym typeface="Times New Roman" panose="02020603050405020304" pitchFamily="18" charset="0"/>
            </a:endParaRPr>
          </a:p>
        </p:txBody>
      </p:sp>
      <p:cxnSp>
        <p:nvCxnSpPr>
          <p:cNvPr id="5" name="Straight Connector 3"/>
          <p:cNvCxnSpPr>
            <a:cxnSpLocks noChangeShapeType="1"/>
          </p:cNvCxnSpPr>
          <p:nvPr/>
        </p:nvCxnSpPr>
        <p:spPr bwMode="auto">
          <a:xfrm>
            <a:off x="762000" y="838200"/>
            <a:ext cx="7696200" cy="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sp>
        <p:nvSpPr>
          <p:cNvPr id="6" name="Content Placeholder 5">
            <a:extLst>
              <a:ext uri="{FF2B5EF4-FFF2-40B4-BE49-F238E27FC236}">
                <a16:creationId xmlns:a16="http://schemas.microsoft.com/office/drawing/2014/main" id="{9B6AECCE-C48A-405A-98B3-38F5F18D130C}"/>
              </a:ext>
            </a:extLst>
          </p:cNvPr>
          <p:cNvSpPr txBox="1">
            <a:spLocks/>
          </p:cNvSpPr>
          <p:nvPr/>
        </p:nvSpPr>
        <p:spPr>
          <a:xfrm>
            <a:off x="685800" y="1331640"/>
            <a:ext cx="7772400" cy="44900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solidFill>
                  <a:srgbClr val="0070C0"/>
                </a:solidFill>
              </a:rPr>
              <a:t>Key take-aways</a:t>
            </a:r>
            <a:r>
              <a:rPr lang="en-US" sz="2000" dirty="0">
                <a:solidFill>
                  <a:srgbClr val="0070C0"/>
                </a:solidFill>
              </a:rPr>
              <a:t>: </a:t>
            </a:r>
          </a:p>
          <a:p>
            <a:pPr marL="0" indent="0">
              <a:buNone/>
            </a:pPr>
            <a:endParaRPr lang="en-US" sz="2000" dirty="0">
              <a:solidFill>
                <a:srgbClr val="0070C0"/>
              </a:solidFill>
            </a:endParaRPr>
          </a:p>
          <a:p>
            <a:pPr algn="just">
              <a:spcBef>
                <a:spcPts val="1200"/>
              </a:spcBef>
              <a:spcAft>
                <a:spcPts val="600"/>
              </a:spcAft>
              <a:buFont typeface="Wingdings" panose="05000000000000000000" pitchFamily="2" charset="2"/>
              <a:buChar char="q"/>
            </a:pPr>
            <a:r>
              <a:rPr lang="en-US" sz="2000" dirty="0">
                <a:solidFill>
                  <a:srgbClr val="0070C0"/>
                </a:solidFill>
              </a:rPr>
              <a:t>Protection and Access are a shared responsibility. All OCHA staff have a role to play in supporting the access agenda. </a:t>
            </a:r>
          </a:p>
          <a:p>
            <a:pPr algn="just">
              <a:spcBef>
                <a:spcPts val="1200"/>
              </a:spcBef>
              <a:spcAft>
                <a:spcPts val="600"/>
              </a:spcAft>
              <a:buFont typeface="Wingdings" panose="05000000000000000000" pitchFamily="2" charset="2"/>
              <a:buChar char="q"/>
            </a:pPr>
            <a:r>
              <a:rPr lang="en-US" sz="2000" dirty="0">
                <a:solidFill>
                  <a:srgbClr val="0070C0"/>
                </a:solidFill>
              </a:rPr>
              <a:t>OCHA needs to be more systematic and predictable in its way it approaches access and protection. A strong analysis is the backbone of any access or protection action plan. </a:t>
            </a:r>
          </a:p>
          <a:p>
            <a:pPr algn="just">
              <a:spcBef>
                <a:spcPts val="1200"/>
              </a:spcBef>
              <a:spcAft>
                <a:spcPts val="600"/>
              </a:spcAft>
              <a:buFont typeface="Wingdings" panose="05000000000000000000" pitchFamily="2" charset="2"/>
              <a:buChar char="q"/>
            </a:pPr>
            <a:r>
              <a:rPr lang="en-US" sz="2000" dirty="0">
                <a:solidFill>
                  <a:srgbClr val="0070C0"/>
                </a:solidFill>
              </a:rPr>
              <a:t>Best practices, guidance and tools exist. They are captured in the Minimum Package of Services on Access. A Protection Essentials is under development. </a:t>
            </a:r>
          </a:p>
          <a:p>
            <a:pPr algn="just">
              <a:spcBef>
                <a:spcPts val="1200"/>
              </a:spcBef>
              <a:spcAft>
                <a:spcPts val="600"/>
              </a:spcAft>
              <a:buFont typeface="Wingdings" panose="05000000000000000000" pitchFamily="2" charset="2"/>
              <a:buChar char="q"/>
            </a:pPr>
            <a:r>
              <a:rPr lang="en-US" sz="2000" dirty="0">
                <a:solidFill>
                  <a:srgbClr val="0070C0"/>
                </a:solidFill>
              </a:rPr>
              <a:t>PAPS is available to support you in the implementation of the access and protection portfolio. </a:t>
            </a:r>
          </a:p>
        </p:txBody>
      </p:sp>
    </p:spTree>
    <p:extLst>
      <p:ext uri="{BB962C8B-B14F-4D97-AF65-F5344CB8AC3E}">
        <p14:creationId xmlns:p14="http://schemas.microsoft.com/office/powerpoint/2010/main" val="1443882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AD26CDE22D3C4CA2A684488A5CB221" ma:contentTypeVersion="10" ma:contentTypeDescription="Create a new document." ma:contentTypeScope="" ma:versionID="14830333cd5693f247d61197e6bb4fba">
  <xsd:schema xmlns:xsd="http://www.w3.org/2001/XMLSchema" xmlns:xs="http://www.w3.org/2001/XMLSchema" xmlns:p="http://schemas.microsoft.com/office/2006/metadata/properties" xmlns:ns2="4f20c84a-75dd-4c60-9c8b-e45729c35169" xmlns:ns3="1f53fade-b7a2-46aa-9ff1-583a0afc40b4" targetNamespace="http://schemas.microsoft.com/office/2006/metadata/properties" ma:root="true" ma:fieldsID="531c5ae2c82f3053c09a775971c545ce" ns2:_="" ns3:_="">
    <xsd:import namespace="4f20c84a-75dd-4c60-9c8b-e45729c35169"/>
    <xsd:import namespace="1f53fade-b7a2-46aa-9ff1-583a0afc40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20c84a-75dd-4c60-9c8b-e45729c35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53fade-b7a2-46aa-9ff1-583a0afc40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48305-B4B5-4429-8E1B-2F59E5B389B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A8106A-2402-4F0E-A6F0-388D3FB2C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20c84a-75dd-4c60-9c8b-e45729c35169"/>
    <ds:schemaRef ds:uri="1f53fade-b7a2-46aa-9ff1-583a0afc40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2EC19-6ACE-4094-ABA4-1CCE0E4E31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1685</TotalTime>
  <Words>503</Words>
  <Application>Microsoft Office PowerPoint</Application>
  <PresentationFormat>On-screen Show (4:3)</PresentationFormat>
  <Paragraphs>65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NEGUS</dc:creator>
  <cp:lastModifiedBy>Lucien Jaggi</cp:lastModifiedBy>
  <cp:revision>53</cp:revision>
  <dcterms:created xsi:type="dcterms:W3CDTF">2019-08-16T15:16:43Z</dcterms:created>
  <dcterms:modified xsi:type="dcterms:W3CDTF">2020-11-24T10:23:23Z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0x010100FBAD26CDE22D3C4CA2A684488A5CB221</vt:lpwstr>
  </property>
</Properties>
</file>